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76" r:id="rId3"/>
    <p:sldId id="302" r:id="rId4"/>
    <p:sldId id="277" r:id="rId5"/>
    <p:sldId id="285" r:id="rId6"/>
    <p:sldId id="300" r:id="rId7"/>
    <p:sldId id="306" r:id="rId8"/>
    <p:sldId id="263" r:id="rId9"/>
    <p:sldId id="309" r:id="rId10"/>
    <p:sldId id="281" r:id="rId11"/>
    <p:sldId id="304" r:id="rId12"/>
    <p:sldId id="282" r:id="rId13"/>
    <p:sldId id="291" r:id="rId14"/>
    <p:sldId id="305" r:id="rId15"/>
    <p:sldId id="290" r:id="rId16"/>
    <p:sldId id="307" r:id="rId17"/>
    <p:sldId id="258" r:id="rId18"/>
    <p:sldId id="288" r:id="rId19"/>
    <p:sldId id="270" r:id="rId20"/>
    <p:sldId id="286" r:id="rId21"/>
    <p:sldId id="308" r:id="rId22"/>
    <p:sldId id="299" r:id="rId23"/>
    <p:sldId id="289" r:id="rId24"/>
    <p:sldId id="297" r:id="rId25"/>
    <p:sldId id="287" r:id="rId26"/>
    <p:sldId id="295" r:id="rId27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 JENKINSON" initials="JJ" lastIdx="1" clrIdx="0">
    <p:extLst>
      <p:ext uri="{19B8F6BF-5375-455C-9EA6-DF929625EA0E}">
        <p15:presenceInfo xmlns:p15="http://schemas.microsoft.com/office/powerpoint/2012/main" userId="S::janejenkinson@southkesteven.gov.uk::ac0f3dd1-855d-482a-9d74-7f3194427f9c" providerId="AD"/>
      </p:ext>
    </p:extLst>
  </p:cmAuthor>
  <p:cmAuthor id="2" name="KEELEY ASHER" initials="KA" lastIdx="1" clrIdx="1">
    <p:extLst>
      <p:ext uri="{19B8F6BF-5375-455C-9EA6-DF929625EA0E}">
        <p15:presenceInfo xmlns:p15="http://schemas.microsoft.com/office/powerpoint/2012/main" userId="S::keeleyasher@southkesteven.gov.uk::b45a2df5-e560-4d03-8431-688ea2ebbb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E9DBE3"/>
    <a:srgbClr val="C49CB3"/>
    <a:srgbClr val="FBE5D6"/>
    <a:srgbClr val="FFF2CC"/>
    <a:srgbClr val="2F5597"/>
    <a:srgbClr val="A9D18E"/>
    <a:srgbClr val="F4D80C"/>
    <a:srgbClr val="F4B183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0" autoAdjust="0"/>
    <p:restoredTop sz="94660"/>
  </p:normalViewPr>
  <p:slideViewPr>
    <p:cSldViewPr snapToGrid="0">
      <p:cViewPr>
        <p:scale>
          <a:sx n="62" d="100"/>
          <a:sy n="62" d="100"/>
        </p:scale>
        <p:origin x="6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68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78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184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195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61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41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44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44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52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55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4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66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FF686-DFC0-43F7-A4CB-D7EBE69FCF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64F9A-95AD-4B61-A9E1-4BCAD93B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40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68AADE-4A63-6125-C329-BEEE83A1E5D1}"/>
              </a:ext>
            </a:extLst>
          </p:cNvPr>
          <p:cNvCxnSpPr>
            <a:cxnSpLocks/>
            <a:stCxn id="24" idx="2"/>
          </p:cNvCxnSpPr>
          <p:nvPr/>
        </p:nvCxnSpPr>
        <p:spPr>
          <a:xfrm>
            <a:off x="1138867" y="1382511"/>
            <a:ext cx="0" cy="740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AD445EF-61D2-26AF-7A8D-039E8C2429DD}"/>
              </a:ext>
            </a:extLst>
          </p:cNvPr>
          <p:cNvCxnSpPr>
            <a:cxnSpLocks/>
            <a:stCxn id="4" idx="1"/>
            <a:endCxn id="24" idx="3"/>
          </p:cNvCxnSpPr>
          <p:nvPr/>
        </p:nvCxnSpPr>
        <p:spPr>
          <a:xfrm flipH="1">
            <a:off x="1786867" y="1079047"/>
            <a:ext cx="2885281" cy="15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2148" y="593047"/>
            <a:ext cx="2847703" cy="97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Chief Executive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9B3B85-955C-4F9D-82A5-9B44E9264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439" y="4961813"/>
            <a:ext cx="3083561" cy="1898401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7FDE498-23DD-40DF-B5D0-DB5B121C277A}"/>
              </a:ext>
            </a:extLst>
          </p:cNvPr>
          <p:cNvSpPr/>
          <p:nvPr/>
        </p:nvSpPr>
        <p:spPr>
          <a:xfrm>
            <a:off x="490867" y="1713941"/>
            <a:ext cx="1296000" cy="576000"/>
          </a:xfrm>
          <a:prstGeom prst="rect">
            <a:avLst/>
          </a:prstGeom>
          <a:solidFill>
            <a:srgbClr val="FF7C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Executive Assistant to the Leader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EB2026-BAC8-4507-A908-611F75F59C00}"/>
              </a:ext>
            </a:extLst>
          </p:cNvPr>
          <p:cNvSpPr/>
          <p:nvPr/>
        </p:nvSpPr>
        <p:spPr>
          <a:xfrm>
            <a:off x="490867" y="806511"/>
            <a:ext cx="1296000" cy="576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Executive Assistant Team Leader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5BF7D0-66EA-4A92-A385-3F526BED9A3F}"/>
              </a:ext>
            </a:extLst>
          </p:cNvPr>
          <p:cNvSpPr/>
          <p:nvPr/>
        </p:nvSpPr>
        <p:spPr>
          <a:xfrm>
            <a:off x="7620313" y="1821941"/>
            <a:ext cx="1296000" cy="936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Director of Growth &amp; Culture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6AB45D-D60C-413A-B515-B0ED43D3BAFD}"/>
              </a:ext>
            </a:extLst>
          </p:cNvPr>
          <p:cNvSpPr/>
          <p:nvPr/>
        </p:nvSpPr>
        <p:spPr>
          <a:xfrm>
            <a:off x="4789987" y="1831359"/>
            <a:ext cx="1296000" cy="936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Head of Service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(HR &amp; </a:t>
            </a:r>
            <a:r>
              <a:rPr lang="en-US" sz="900" dirty="0" err="1">
                <a:solidFill>
                  <a:schemeClr val="tx1"/>
                </a:solidFill>
              </a:rPr>
              <a:t>Organisational</a:t>
            </a:r>
            <a:r>
              <a:rPr lang="en-US" sz="900" dirty="0">
                <a:solidFill>
                  <a:schemeClr val="tx1"/>
                </a:solidFill>
              </a:rPr>
              <a:t> Development)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4BB3CC0-9FFB-4EA2-9A41-AF853E459D18}"/>
              </a:ext>
            </a:extLst>
          </p:cNvPr>
          <p:cNvSpPr/>
          <p:nvPr/>
        </p:nvSpPr>
        <p:spPr>
          <a:xfrm>
            <a:off x="6205150" y="1821941"/>
            <a:ext cx="1296000" cy="93600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Director of Housing and Projects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B9590C5-1595-4A8F-9C32-D0FF2D37D960}"/>
              </a:ext>
            </a:extLst>
          </p:cNvPr>
          <p:cNvSpPr/>
          <p:nvPr/>
        </p:nvSpPr>
        <p:spPr>
          <a:xfrm>
            <a:off x="3374824" y="1831359"/>
            <a:ext cx="1296000" cy="93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Deputy Chief Executive &amp; Section 151 Officer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7CADD0E-0484-4B99-BCDD-55A31FEE7636}"/>
              </a:ext>
            </a:extLst>
          </p:cNvPr>
          <p:cNvSpPr/>
          <p:nvPr/>
        </p:nvSpPr>
        <p:spPr>
          <a:xfrm>
            <a:off x="490867" y="2624209"/>
            <a:ext cx="1296000" cy="576000"/>
          </a:xfrm>
          <a:prstGeom prst="rect">
            <a:avLst/>
          </a:prstGeom>
          <a:solidFill>
            <a:srgbClr val="FF7C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Executive Assistant X3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A671C0-1AED-EA7B-E982-04464FA163CF}"/>
              </a:ext>
            </a:extLst>
          </p:cNvPr>
          <p:cNvSpPr/>
          <p:nvPr/>
        </p:nvSpPr>
        <p:spPr>
          <a:xfrm>
            <a:off x="1959661" y="1831359"/>
            <a:ext cx="1296000" cy="936000"/>
          </a:xfrm>
          <a:prstGeom prst="rect">
            <a:avLst/>
          </a:prstGeom>
          <a:solidFill>
            <a:srgbClr val="C49C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Assistant Director (Governance &amp; Public Protection) &amp; Monitoring Officer</a:t>
            </a:r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9F69B0-B23A-522A-E784-07008BE3C54F}"/>
              </a:ext>
            </a:extLst>
          </p:cNvPr>
          <p:cNvSpPr/>
          <p:nvPr/>
        </p:nvSpPr>
        <p:spPr>
          <a:xfrm>
            <a:off x="9035476" y="1821941"/>
            <a:ext cx="1296000" cy="936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Assistant Director (Planning &amp; Growth)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D97CB9-6962-8E4E-00A8-5626EE5A2827}"/>
              </a:ext>
            </a:extLst>
          </p:cNvPr>
          <p:cNvSpPr/>
          <p:nvPr/>
        </p:nvSpPr>
        <p:spPr>
          <a:xfrm>
            <a:off x="10450639" y="1821941"/>
            <a:ext cx="1296000" cy="936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Assistant Director (Leisure, Culture &amp; Place)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CD69B8-1FA9-8F40-21C2-A3C2BD45FF4E}"/>
              </a:ext>
            </a:extLst>
          </p:cNvPr>
          <p:cNvSpPr txBox="1"/>
          <p:nvPr/>
        </p:nvSpPr>
        <p:spPr>
          <a:xfrm>
            <a:off x="-1" y="23912"/>
            <a:ext cx="4558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Organisational Structure as of 26/11/2024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1A5934-205C-A94B-668B-BEB28B2DC7D1}"/>
              </a:ext>
            </a:extLst>
          </p:cNvPr>
          <p:cNvSpPr txBox="1"/>
          <p:nvPr/>
        </p:nvSpPr>
        <p:spPr>
          <a:xfrm>
            <a:off x="-53556" y="6464756"/>
            <a:ext cx="613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* Please note that numbers refer to headcount and not FTE</a:t>
            </a:r>
          </a:p>
        </p:txBody>
      </p:sp>
    </p:spTree>
    <p:extLst>
      <p:ext uri="{BB962C8B-B14F-4D97-AF65-F5344CB8AC3E}">
        <p14:creationId xmlns:p14="http://schemas.microsoft.com/office/powerpoint/2010/main" val="3634573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30109D1-0BD6-A24C-A300-10FAC0F0C228}"/>
              </a:ext>
            </a:extLst>
          </p:cNvPr>
          <p:cNvCxnSpPr/>
          <p:nvPr/>
        </p:nvCxnSpPr>
        <p:spPr>
          <a:xfrm>
            <a:off x="1222884" y="1929335"/>
            <a:ext cx="0" cy="387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98221B2-2458-20E9-3D2A-718C3EA118DC}"/>
              </a:ext>
            </a:extLst>
          </p:cNvPr>
          <p:cNvCxnSpPr>
            <a:cxnSpLocks/>
          </p:cNvCxnSpPr>
          <p:nvPr/>
        </p:nvCxnSpPr>
        <p:spPr>
          <a:xfrm>
            <a:off x="8901928" y="1929335"/>
            <a:ext cx="0" cy="567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28BB9563-DD0E-441A-B6E3-1FADADB06037}"/>
              </a:ext>
            </a:extLst>
          </p:cNvPr>
          <p:cNvSpPr/>
          <p:nvPr/>
        </p:nvSpPr>
        <p:spPr>
          <a:xfrm>
            <a:off x="5435057" y="1013937"/>
            <a:ext cx="1296000" cy="65616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Tenancy Services Manager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725A39F-7CDE-4722-83E4-E328DF5E37CE}"/>
              </a:ext>
            </a:extLst>
          </p:cNvPr>
          <p:cNvSpPr/>
          <p:nvPr/>
        </p:nvSpPr>
        <p:spPr>
          <a:xfrm>
            <a:off x="5484993" y="2104936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Tenancy Services Team Leader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17D7FAF-1A1D-4962-A951-D2AF85BD7F4D}"/>
              </a:ext>
            </a:extLst>
          </p:cNvPr>
          <p:cNvSpPr/>
          <p:nvPr/>
        </p:nvSpPr>
        <p:spPr>
          <a:xfrm>
            <a:off x="4316975" y="2992834"/>
            <a:ext cx="1188000" cy="39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Housing Officer X 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0D97BF-EF09-4D67-95D2-C1A4E9A1ACB4}"/>
              </a:ext>
            </a:extLst>
          </p:cNvPr>
          <p:cNvSpPr/>
          <p:nvPr/>
        </p:nvSpPr>
        <p:spPr>
          <a:xfrm>
            <a:off x="6708650" y="3056851"/>
            <a:ext cx="1195446" cy="4733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Housing Co-Ordinator X 3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89AF498-D36A-4DFC-859D-437F8D8F7FB1}"/>
              </a:ext>
            </a:extLst>
          </p:cNvPr>
          <p:cNvSpPr/>
          <p:nvPr/>
        </p:nvSpPr>
        <p:spPr>
          <a:xfrm>
            <a:off x="2437744" y="2143895"/>
            <a:ext cx="1195446" cy="575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Tenancy Support Officer X 2</a:t>
            </a:r>
            <a:endParaRPr lang="en-GB" sz="900" b="1" i="1" dirty="0">
              <a:solidFill>
                <a:schemeClr val="tx1"/>
              </a:solidFill>
            </a:endParaRPr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71B7A2C1-8375-4EE6-A902-860B1DEFE009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1E879BC-4E3D-4F15-AE9C-E9B1998D1104}"/>
              </a:ext>
            </a:extLst>
          </p:cNvPr>
          <p:cNvSpPr/>
          <p:nvPr/>
        </p:nvSpPr>
        <p:spPr>
          <a:xfrm>
            <a:off x="5435057" y="322184"/>
            <a:ext cx="1296000" cy="57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of Service (Housing)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32BB2D1-F0E1-4BE6-89CA-D57A3EFD03BD}"/>
              </a:ext>
            </a:extLst>
          </p:cNvPr>
          <p:cNvSpPr/>
          <p:nvPr/>
        </p:nvSpPr>
        <p:spPr>
          <a:xfrm>
            <a:off x="9942863" y="2165297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i="1" dirty="0">
                <a:solidFill>
                  <a:schemeClr val="tx1"/>
                </a:solidFill>
              </a:rPr>
              <a:t>Estate Officer X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EB0DB26-875B-4107-A816-F8FD7E18B118}"/>
              </a:ext>
            </a:extLst>
          </p:cNvPr>
          <p:cNvCxnSpPr>
            <a:cxnSpLocks/>
            <a:stCxn id="38" idx="2"/>
            <a:endCxn id="25" idx="0"/>
          </p:cNvCxnSpPr>
          <p:nvPr/>
        </p:nvCxnSpPr>
        <p:spPr>
          <a:xfrm>
            <a:off x="6083057" y="898184"/>
            <a:ext cx="0" cy="115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B09977E6-6F9C-4E74-8A9D-85BF915AA93A}"/>
              </a:ext>
            </a:extLst>
          </p:cNvPr>
          <p:cNvCxnSpPr>
            <a:cxnSpLocks/>
            <a:stCxn id="22" idx="0"/>
            <a:endCxn id="42" idx="0"/>
          </p:cNvCxnSpPr>
          <p:nvPr/>
        </p:nvCxnSpPr>
        <p:spPr>
          <a:xfrm rot="16200000" flipH="1">
            <a:off x="6775464" y="-1596102"/>
            <a:ext cx="21402" cy="7501396"/>
          </a:xfrm>
          <a:prstGeom prst="bentConnector3">
            <a:avLst>
              <a:gd name="adj1" fmla="val -106812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414C13-A6A4-4179-BFD5-B9865271C9B2}"/>
              </a:ext>
            </a:extLst>
          </p:cNvPr>
          <p:cNvCxnSpPr>
            <a:cxnSpLocks/>
            <a:stCxn id="25" idx="2"/>
            <a:endCxn id="33" idx="0"/>
          </p:cNvCxnSpPr>
          <p:nvPr/>
        </p:nvCxnSpPr>
        <p:spPr>
          <a:xfrm flipH="1">
            <a:off x="6078993" y="1670098"/>
            <a:ext cx="4064" cy="434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E3F7069A-45B5-4685-B512-0AE0DE01A939}"/>
              </a:ext>
            </a:extLst>
          </p:cNvPr>
          <p:cNvCxnSpPr>
            <a:cxnSpLocks/>
            <a:stCxn id="19" idx="0"/>
            <a:endCxn id="20" idx="0"/>
          </p:cNvCxnSpPr>
          <p:nvPr/>
        </p:nvCxnSpPr>
        <p:spPr>
          <a:xfrm rot="16200000" flipH="1">
            <a:off x="6076665" y="1827143"/>
            <a:ext cx="64017" cy="2395398"/>
          </a:xfrm>
          <a:prstGeom prst="bentConnector3">
            <a:avLst>
              <a:gd name="adj1" fmla="val -3570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0A4DA95-5F35-4F75-BF63-DBD6A5B4E1ED}"/>
              </a:ext>
            </a:extLst>
          </p:cNvPr>
          <p:cNvSpPr txBox="1"/>
          <p:nvPr/>
        </p:nvSpPr>
        <p:spPr>
          <a:xfrm>
            <a:off x="570451" y="362825"/>
            <a:ext cx="296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TENANCY SERVICES</a:t>
            </a:r>
            <a:endParaRPr lang="en-GB" b="1" u="sng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706507A-6DC2-435B-AD06-1C9A63B47B50}"/>
              </a:ext>
            </a:extLst>
          </p:cNvPr>
          <p:cNvSpPr/>
          <p:nvPr/>
        </p:nvSpPr>
        <p:spPr>
          <a:xfrm>
            <a:off x="8304205" y="2151831"/>
            <a:ext cx="1195446" cy="4648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Housing Decant Officer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F8207D-58AE-B825-E90D-3B5078B01458}"/>
              </a:ext>
            </a:extLst>
          </p:cNvPr>
          <p:cNvSpPr/>
          <p:nvPr/>
        </p:nvSpPr>
        <p:spPr>
          <a:xfrm>
            <a:off x="658371" y="2150245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Handy Van Operative</a:t>
            </a:r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BA42A18-A26D-05E6-1C6D-3A4C96266CF4}"/>
              </a:ext>
            </a:extLst>
          </p:cNvPr>
          <p:cNvCxnSpPr/>
          <p:nvPr/>
        </p:nvCxnSpPr>
        <p:spPr>
          <a:xfrm flipH="1">
            <a:off x="1222884" y="1911917"/>
            <a:ext cx="18189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677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F651AB-D64D-4A76-A402-32D10433C106}"/>
              </a:ext>
            </a:extLst>
          </p:cNvPr>
          <p:cNvCxnSpPr>
            <a:cxnSpLocks/>
            <a:endCxn id="339" idx="2"/>
          </p:cNvCxnSpPr>
          <p:nvPr/>
        </p:nvCxnSpPr>
        <p:spPr>
          <a:xfrm flipH="1">
            <a:off x="6025624" y="646491"/>
            <a:ext cx="13031" cy="1396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0" name="Freeform 2940"/>
          <p:cNvSpPr/>
          <p:nvPr/>
        </p:nvSpPr>
        <p:spPr>
          <a:xfrm>
            <a:off x="6289915" y="2847481"/>
            <a:ext cx="129792" cy="140438"/>
          </a:xfrm>
          <a:custGeom>
            <a:avLst/>
            <a:gdLst/>
            <a:ahLst/>
            <a:cxnLst/>
            <a:rect l="0" t="0" r="0" b="0"/>
            <a:pathLst>
              <a:path w="202349" h="218947">
                <a:moveTo>
                  <a:pt x="0" y="200329"/>
                </a:moveTo>
                <a:lnTo>
                  <a:pt x="202349" y="218947"/>
                </a:lnTo>
                <a:lnTo>
                  <a:pt x="21234" y="0"/>
                </a:lnTo>
                <a:close/>
                <a:moveTo>
                  <a:pt x="0" y="200329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964" name="Freeform 2964"/>
          <p:cNvSpPr/>
          <p:nvPr/>
        </p:nvSpPr>
        <p:spPr>
          <a:xfrm>
            <a:off x="9527616" y="4900814"/>
            <a:ext cx="129792" cy="140438"/>
          </a:xfrm>
          <a:custGeom>
            <a:avLst/>
            <a:gdLst/>
            <a:ahLst/>
            <a:cxnLst/>
            <a:rect l="0" t="0" r="0" b="0"/>
            <a:pathLst>
              <a:path w="202349" h="218947">
                <a:moveTo>
                  <a:pt x="0" y="200329"/>
                </a:moveTo>
                <a:lnTo>
                  <a:pt x="202349" y="218947"/>
                </a:lnTo>
                <a:lnTo>
                  <a:pt x="21234" y="0"/>
                </a:lnTo>
                <a:close/>
                <a:moveTo>
                  <a:pt x="0" y="200329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967" name="Rectangle 2967"/>
          <p:cNvSpPr/>
          <p:nvPr/>
        </p:nvSpPr>
        <p:spPr>
          <a:xfrm>
            <a:off x="395627" y="402205"/>
            <a:ext cx="2036520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b="1" u="sng" dirty="0">
                <a:solidFill>
                  <a:srgbClr val="000000"/>
                </a:solidFill>
              </a:rPr>
              <a:t>SHELTERED HOUSING</a:t>
            </a:r>
          </a:p>
        </p:txBody>
      </p:sp>
      <p:sp>
        <p:nvSpPr>
          <p:cNvPr id="2983" name="Rectangle 2983"/>
          <p:cNvSpPr/>
          <p:nvPr/>
        </p:nvSpPr>
        <p:spPr>
          <a:xfrm>
            <a:off x="8666938" y="2902732"/>
            <a:ext cx="83356" cy="1384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Helvetica-Bold"/>
              </a:rPr>
              <a:t>N</a:t>
            </a: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AB8BA555-5DE9-4E56-9401-DAF780E4B740}"/>
              </a:ext>
            </a:extLst>
          </p:cNvPr>
          <p:cNvSpPr/>
          <p:nvPr/>
        </p:nvSpPr>
        <p:spPr>
          <a:xfrm>
            <a:off x="5431624" y="114205"/>
            <a:ext cx="1188000" cy="57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of Service (Housing)</a:t>
            </a: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B670570E-4165-49E9-B935-D2C0744982BA}"/>
              </a:ext>
            </a:extLst>
          </p:cNvPr>
          <p:cNvSpPr/>
          <p:nvPr/>
        </p:nvSpPr>
        <p:spPr>
          <a:xfrm>
            <a:off x="5431624" y="781151"/>
            <a:ext cx="1188000" cy="57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Sheltered Housing Manager</a:t>
            </a: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BC1D0D26-D3E2-4390-AEFE-478CE0406792}"/>
              </a:ext>
            </a:extLst>
          </p:cNvPr>
          <p:cNvSpPr/>
          <p:nvPr/>
        </p:nvSpPr>
        <p:spPr>
          <a:xfrm>
            <a:off x="4183604" y="1467050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Sheltered Housing Officer X2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A0949FCD-1A30-412A-85DD-FDC6BC9B5893}"/>
              </a:ext>
            </a:extLst>
          </p:cNvPr>
          <p:cNvSpPr/>
          <p:nvPr/>
        </p:nvSpPr>
        <p:spPr>
          <a:xfrm>
            <a:off x="5431624" y="1467050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Senior Sheltered Housing Officer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41044707-E399-47E1-8C3F-D9F977569B9A}"/>
              </a:ext>
            </a:extLst>
          </p:cNvPr>
          <p:cNvSpPr/>
          <p:nvPr/>
        </p:nvSpPr>
        <p:spPr>
          <a:xfrm>
            <a:off x="2935584" y="1467050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Caretaker X2</a:t>
            </a:r>
          </a:p>
        </p:txBody>
      </p:sp>
      <p:sp>
        <p:nvSpPr>
          <p:cNvPr id="293" name="Right Triangle 292">
            <a:extLst>
              <a:ext uri="{FF2B5EF4-FFF2-40B4-BE49-F238E27FC236}">
                <a16:creationId xmlns:a16="http://schemas.microsoft.com/office/drawing/2014/main" id="{57EF4BA5-D624-49AB-A276-A6C3144804A4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E10DC1A-F36C-48E2-9750-C7181F4F81AF}"/>
              </a:ext>
            </a:extLst>
          </p:cNvPr>
          <p:cNvSpPr/>
          <p:nvPr/>
        </p:nvSpPr>
        <p:spPr>
          <a:xfrm>
            <a:off x="6756932" y="1469632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Sheltered Housing Cleaner X7</a:t>
            </a:r>
            <a:endParaRPr lang="en-GB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33A75-F950-C2A3-C62A-ACDF92D91341}"/>
              </a:ext>
            </a:extLst>
          </p:cNvPr>
          <p:cNvCxnSpPr>
            <a:cxnSpLocks/>
            <a:stCxn id="24" idx="0"/>
          </p:cNvCxnSpPr>
          <p:nvPr/>
        </p:nvCxnSpPr>
        <p:spPr>
          <a:xfrm>
            <a:off x="6096000" y="475376"/>
            <a:ext cx="0" cy="989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2433D8B-D87E-4FCD-B61A-CA23D6861FDE}"/>
              </a:ext>
            </a:extLst>
          </p:cNvPr>
          <p:cNvCxnSpPr>
            <a:cxnSpLocks/>
          </p:cNvCxnSpPr>
          <p:nvPr/>
        </p:nvCxnSpPr>
        <p:spPr>
          <a:xfrm>
            <a:off x="6096000" y="938160"/>
            <a:ext cx="0" cy="338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D527602-1BB7-4DE4-BB20-324684519AC6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7526392" y="2155216"/>
            <a:ext cx="0" cy="130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1AD8350-2C9A-39C5-CD4D-EC789B0FF548}"/>
              </a:ext>
            </a:extLst>
          </p:cNvPr>
          <p:cNvCxnSpPr/>
          <p:nvPr/>
        </p:nvCxnSpPr>
        <p:spPr>
          <a:xfrm>
            <a:off x="9788744" y="1464648"/>
            <a:ext cx="0" cy="358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DD0ABCD-F7AE-42B8-7051-10FC7897F3EC}"/>
              </a:ext>
            </a:extLst>
          </p:cNvPr>
          <p:cNvCxnSpPr>
            <a:cxnSpLocks/>
          </p:cNvCxnSpPr>
          <p:nvPr/>
        </p:nvCxnSpPr>
        <p:spPr>
          <a:xfrm>
            <a:off x="1906888" y="1456686"/>
            <a:ext cx="0" cy="366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A7BDDD9-DC9E-4182-810B-A28B917D7F49}"/>
              </a:ext>
            </a:extLst>
          </p:cNvPr>
          <p:cNvCxnSpPr>
            <a:cxnSpLocks/>
          </p:cNvCxnSpPr>
          <p:nvPr/>
        </p:nvCxnSpPr>
        <p:spPr>
          <a:xfrm flipH="1">
            <a:off x="1906112" y="2077550"/>
            <a:ext cx="776" cy="714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CB8B773-145F-403E-96A5-302D8C2667E4}"/>
              </a:ext>
            </a:extLst>
          </p:cNvPr>
          <p:cNvSpPr/>
          <p:nvPr/>
        </p:nvSpPr>
        <p:spPr>
          <a:xfrm>
            <a:off x="5502000" y="475376"/>
            <a:ext cx="1188000" cy="8016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of Service (Housing)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DFF77A7-A5D8-4F96-B860-3A7061864001}"/>
              </a:ext>
            </a:extLst>
          </p:cNvPr>
          <p:cNvSpPr/>
          <p:nvPr/>
        </p:nvSpPr>
        <p:spPr>
          <a:xfrm>
            <a:off x="1312112" y="1579216"/>
            <a:ext cx="1188000" cy="57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Homelessness &amp; Rough Sleeper Manager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FA65B98-DE0B-42BA-A41F-89FD5781435C}"/>
              </a:ext>
            </a:extLst>
          </p:cNvPr>
          <p:cNvSpPr/>
          <p:nvPr/>
        </p:nvSpPr>
        <p:spPr>
          <a:xfrm>
            <a:off x="6932392" y="1579216"/>
            <a:ext cx="1188000" cy="57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Allocations Team Leader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02B37B7-3FB6-42A8-87FF-810D7A7C6246}"/>
              </a:ext>
            </a:extLst>
          </p:cNvPr>
          <p:cNvSpPr/>
          <p:nvPr/>
        </p:nvSpPr>
        <p:spPr>
          <a:xfrm>
            <a:off x="1496374" y="2792238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Housing Options Officer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492D40-2C1B-4732-802D-A3DD8F95B852}"/>
              </a:ext>
            </a:extLst>
          </p:cNvPr>
          <p:cNvSpPr/>
          <p:nvPr/>
        </p:nvSpPr>
        <p:spPr>
          <a:xfrm>
            <a:off x="7829420" y="2504238"/>
            <a:ext cx="1188000" cy="575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Allocations Officer X2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0F005B96-6D32-4BBF-BC18-2C7072FC3E50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8F7466-BC11-469D-95CE-A09050B21FFA}"/>
              </a:ext>
            </a:extLst>
          </p:cNvPr>
          <p:cNvSpPr txBox="1"/>
          <p:nvPr/>
        </p:nvSpPr>
        <p:spPr>
          <a:xfrm>
            <a:off x="294854" y="224032"/>
            <a:ext cx="305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HOUSING OPTIONS</a:t>
            </a:r>
            <a:endParaRPr lang="en-GB" b="1" u="sng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48D489-9597-4E77-9E40-A763F3786896}"/>
              </a:ext>
            </a:extLst>
          </p:cNvPr>
          <p:cNvSpPr/>
          <p:nvPr/>
        </p:nvSpPr>
        <p:spPr>
          <a:xfrm>
            <a:off x="215854" y="2792238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Housing Options Officer X 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C49DF73-2F14-4587-A4DC-70E3B8C627D8}"/>
              </a:ext>
            </a:extLst>
          </p:cNvPr>
          <p:cNvSpPr/>
          <p:nvPr/>
        </p:nvSpPr>
        <p:spPr>
          <a:xfrm>
            <a:off x="9194744" y="1558116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Domestic Abuse Officer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59AB870-409C-4A67-A3B1-50CB310D482D}"/>
              </a:ext>
            </a:extLst>
          </p:cNvPr>
          <p:cNvSpPr/>
          <p:nvPr/>
        </p:nvSpPr>
        <p:spPr>
          <a:xfrm>
            <a:off x="6011093" y="2509190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Housing Options X4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265D859-7AC1-0763-0808-98575A3EEB36}"/>
              </a:ext>
            </a:extLst>
          </p:cNvPr>
          <p:cNvCxnSpPr>
            <a:cxnSpLocks/>
          </p:cNvCxnSpPr>
          <p:nvPr/>
        </p:nvCxnSpPr>
        <p:spPr>
          <a:xfrm flipV="1">
            <a:off x="1917639" y="1456686"/>
            <a:ext cx="7871105" cy="7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00DFE01-09D5-846B-057A-174E31F4DD87}"/>
              </a:ext>
            </a:extLst>
          </p:cNvPr>
          <p:cNvCxnSpPr>
            <a:cxnSpLocks/>
          </p:cNvCxnSpPr>
          <p:nvPr/>
        </p:nvCxnSpPr>
        <p:spPr>
          <a:xfrm flipV="1">
            <a:off x="783278" y="2552320"/>
            <a:ext cx="1134361" cy="1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77EF5E8-5CB9-5B10-FCEF-4F7840FF4EC9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807334" y="2552320"/>
            <a:ext cx="2520" cy="239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E557F29-B3D5-6845-804B-3C74670CBE30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7526392" y="1464648"/>
            <a:ext cx="0" cy="114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D4F9AB6-1FE5-4096-739B-067BADF45F7F}"/>
              </a:ext>
            </a:extLst>
          </p:cNvPr>
          <p:cNvCxnSpPr>
            <a:stCxn id="26" idx="0"/>
            <a:endCxn id="19" idx="0"/>
          </p:cNvCxnSpPr>
          <p:nvPr/>
        </p:nvCxnSpPr>
        <p:spPr>
          <a:xfrm rot="5400000" flipH="1" flipV="1">
            <a:off x="7511780" y="1597551"/>
            <a:ext cx="4952" cy="1818327"/>
          </a:xfrm>
          <a:prstGeom prst="bentConnector3">
            <a:avLst>
              <a:gd name="adj1" fmla="val 47163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6ED85D6-9043-B2DD-ADB2-D68EF724D4E0}"/>
              </a:ext>
            </a:extLst>
          </p:cNvPr>
          <p:cNvCxnSpPr>
            <a:cxnSpLocks/>
          </p:cNvCxnSpPr>
          <p:nvPr/>
        </p:nvCxnSpPr>
        <p:spPr>
          <a:xfrm flipV="1">
            <a:off x="1906112" y="2543002"/>
            <a:ext cx="1134361" cy="1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1FA788-44A8-65BE-498E-96D2B0AC540A}"/>
              </a:ext>
            </a:extLst>
          </p:cNvPr>
          <p:cNvCxnSpPr>
            <a:cxnSpLocks/>
          </p:cNvCxnSpPr>
          <p:nvPr/>
        </p:nvCxnSpPr>
        <p:spPr>
          <a:xfrm>
            <a:off x="3055664" y="2550610"/>
            <a:ext cx="2520" cy="239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2BE35F45-E36B-5D2F-7940-68B58E835828}"/>
              </a:ext>
            </a:extLst>
          </p:cNvPr>
          <p:cNvSpPr/>
          <p:nvPr/>
        </p:nvSpPr>
        <p:spPr>
          <a:xfrm>
            <a:off x="2782925" y="2792237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Housing Options Officer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(Afghan Project)</a:t>
            </a:r>
          </a:p>
        </p:txBody>
      </p:sp>
    </p:spTree>
    <p:extLst>
      <p:ext uri="{BB962C8B-B14F-4D97-AF65-F5344CB8AC3E}">
        <p14:creationId xmlns:p14="http://schemas.microsoft.com/office/powerpoint/2010/main" val="3550129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CB7D436-BD7A-CC08-5425-85078B1AC00D}"/>
              </a:ext>
            </a:extLst>
          </p:cNvPr>
          <p:cNvCxnSpPr/>
          <p:nvPr/>
        </p:nvCxnSpPr>
        <p:spPr>
          <a:xfrm>
            <a:off x="8666922" y="1776679"/>
            <a:ext cx="0" cy="378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CABAA91-4035-EDFA-521E-4FBAB76A43C9}"/>
              </a:ext>
            </a:extLst>
          </p:cNvPr>
          <p:cNvCxnSpPr/>
          <p:nvPr/>
        </p:nvCxnSpPr>
        <p:spPr>
          <a:xfrm>
            <a:off x="7458323" y="1776679"/>
            <a:ext cx="0" cy="457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72C7868-A706-51A9-0A50-9AAEB4C7A12E}"/>
              </a:ext>
            </a:extLst>
          </p:cNvPr>
          <p:cNvCxnSpPr/>
          <p:nvPr/>
        </p:nvCxnSpPr>
        <p:spPr>
          <a:xfrm>
            <a:off x="6265628" y="1776679"/>
            <a:ext cx="0" cy="290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E597A2E-9479-B5EB-7939-4B3C5445A1CA}"/>
              </a:ext>
            </a:extLst>
          </p:cNvPr>
          <p:cNvCxnSpPr/>
          <p:nvPr/>
        </p:nvCxnSpPr>
        <p:spPr>
          <a:xfrm>
            <a:off x="5008516" y="1776679"/>
            <a:ext cx="0" cy="290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EAFAA7-F401-BF78-1FF9-C72C657857A2}"/>
              </a:ext>
            </a:extLst>
          </p:cNvPr>
          <p:cNvCxnSpPr/>
          <p:nvPr/>
        </p:nvCxnSpPr>
        <p:spPr>
          <a:xfrm>
            <a:off x="2449002" y="1776679"/>
            <a:ext cx="0" cy="378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CE37312-66C4-B166-3234-F852EF4786D5}"/>
              </a:ext>
            </a:extLst>
          </p:cNvPr>
          <p:cNvCxnSpPr/>
          <p:nvPr/>
        </p:nvCxnSpPr>
        <p:spPr>
          <a:xfrm>
            <a:off x="3745064" y="1781092"/>
            <a:ext cx="0" cy="286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CB8B773-145F-403E-96A5-302D8C2667E4}"/>
              </a:ext>
            </a:extLst>
          </p:cNvPr>
          <p:cNvSpPr/>
          <p:nvPr/>
        </p:nvSpPr>
        <p:spPr>
          <a:xfrm>
            <a:off x="5008516" y="911511"/>
            <a:ext cx="1188000" cy="7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Change 4 Lincs Team Leader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0F005B96-6D32-4BBF-BC18-2C7072FC3E50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F17318-0AA2-4517-8E49-59CC2886AE6C}"/>
              </a:ext>
            </a:extLst>
          </p:cNvPr>
          <p:cNvSpPr txBox="1"/>
          <p:nvPr/>
        </p:nvSpPr>
        <p:spPr>
          <a:xfrm>
            <a:off x="4184073" y="387927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/>
              <a:t>ROUGH SLEEPER INITIATIVE PROJECT </a:t>
            </a:r>
            <a:r>
              <a:rPr lang="en-GB" sz="1200" dirty="0"/>
              <a:t>(externally funded)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BCBEC87-F15A-41A8-B82F-D756DA5477C8}"/>
              </a:ext>
            </a:extLst>
          </p:cNvPr>
          <p:cNvSpPr/>
          <p:nvPr/>
        </p:nvSpPr>
        <p:spPr>
          <a:xfrm>
            <a:off x="1856875" y="1904256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Intensive Housing Support Worker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84D4521-9447-4CAA-85DF-9A16EE0E18F6}"/>
              </a:ext>
            </a:extLst>
          </p:cNvPr>
          <p:cNvSpPr/>
          <p:nvPr/>
        </p:nvSpPr>
        <p:spPr>
          <a:xfrm>
            <a:off x="3121399" y="1904256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Outreach Worker X3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AB5DEAD-55A3-48A9-A526-652B6C173CCC}"/>
              </a:ext>
            </a:extLst>
          </p:cNvPr>
          <p:cNvSpPr/>
          <p:nvPr/>
        </p:nvSpPr>
        <p:spPr>
          <a:xfrm>
            <a:off x="5618647" y="1904256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Support &amp; Reconnection Officer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AFE75D7-CADB-4B1C-BEC9-626CFB6A038C}"/>
              </a:ext>
            </a:extLst>
          </p:cNvPr>
          <p:cNvSpPr/>
          <p:nvPr/>
        </p:nvSpPr>
        <p:spPr>
          <a:xfrm>
            <a:off x="6858346" y="1894347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Local Lettings Officer 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44AC54-1CA8-4034-A156-518944B84CA7}"/>
              </a:ext>
            </a:extLst>
          </p:cNvPr>
          <p:cNvSpPr txBox="1"/>
          <p:nvPr/>
        </p:nvSpPr>
        <p:spPr>
          <a:xfrm>
            <a:off x="406401" y="5324507"/>
            <a:ext cx="389525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This is a partnership project of 4 Lincolnshire authorities working collaboratively to prevent rough sleeping in line with statutory responsibilities:</a:t>
            </a:r>
          </a:p>
          <a:p>
            <a:pPr lvl="0"/>
            <a:r>
              <a:rPr lang="en-GB" sz="900" dirty="0"/>
              <a:t>North Kesteven District Council (NKDC)</a:t>
            </a:r>
          </a:p>
          <a:p>
            <a:pPr lvl="0"/>
            <a:r>
              <a:rPr lang="en-GB" sz="900" dirty="0"/>
              <a:t>West Lindsey District Council (WLDC)</a:t>
            </a:r>
          </a:p>
          <a:p>
            <a:pPr lvl="0"/>
            <a:r>
              <a:rPr lang="en-GB" sz="900" dirty="0"/>
              <a:t>South Holland District Council (SHDC)</a:t>
            </a:r>
          </a:p>
          <a:p>
            <a:pPr lvl="0"/>
            <a:r>
              <a:rPr lang="en-GB" sz="900" dirty="0"/>
              <a:t>South Kesteven District Council (SKDC)</a:t>
            </a:r>
          </a:p>
          <a:p>
            <a:r>
              <a:rPr lang="en-GB" sz="1100" dirty="0"/>
              <a:t> </a:t>
            </a:r>
          </a:p>
          <a:p>
            <a:endParaRPr lang="en-GB" sz="1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7C8B25D-787A-4781-B7B8-BF82D7B49CD4}"/>
              </a:ext>
            </a:extLst>
          </p:cNvPr>
          <p:cNvSpPr/>
          <p:nvPr/>
        </p:nvSpPr>
        <p:spPr>
          <a:xfrm>
            <a:off x="4378948" y="1904256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Landlord Liaison Officer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360D33A-2B41-4AFD-9D76-96EB01235FD3}"/>
              </a:ext>
            </a:extLst>
          </p:cNvPr>
          <p:cNvSpPr/>
          <p:nvPr/>
        </p:nvSpPr>
        <p:spPr>
          <a:xfrm>
            <a:off x="8098045" y="1894347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Supported Tenancy Officer X5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E41EE5-179C-49CD-9B40-D6BAB29D70C2}"/>
              </a:ext>
            </a:extLst>
          </p:cNvPr>
          <p:cNvSpPr txBox="1"/>
          <p:nvPr/>
        </p:nvSpPr>
        <p:spPr>
          <a:xfrm>
            <a:off x="406401" y="387927"/>
            <a:ext cx="1741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CHANGE4LINCS</a:t>
            </a:r>
            <a:endParaRPr lang="en-GB" b="1" u="sng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A4F011-4266-C075-A105-E1FA308DA6B2}"/>
              </a:ext>
            </a:extLst>
          </p:cNvPr>
          <p:cNvCxnSpPr>
            <a:cxnSpLocks/>
            <a:stCxn id="24" idx="2"/>
          </p:cNvCxnSpPr>
          <p:nvPr/>
        </p:nvCxnSpPr>
        <p:spPr>
          <a:xfrm>
            <a:off x="5602516" y="1631511"/>
            <a:ext cx="0" cy="20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8CAB8A-035F-1739-19B8-B7026FEE05F0}"/>
              </a:ext>
            </a:extLst>
          </p:cNvPr>
          <p:cNvCxnSpPr>
            <a:cxnSpLocks/>
          </p:cNvCxnSpPr>
          <p:nvPr/>
        </p:nvCxnSpPr>
        <p:spPr>
          <a:xfrm flipV="1">
            <a:off x="2449002" y="1776679"/>
            <a:ext cx="6217920" cy="4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45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06D5E8F-4C9C-C39C-DB74-91CEA68F9065}"/>
              </a:ext>
            </a:extLst>
          </p:cNvPr>
          <p:cNvCxnSpPr>
            <a:cxnSpLocks/>
          </p:cNvCxnSpPr>
          <p:nvPr/>
        </p:nvCxnSpPr>
        <p:spPr>
          <a:xfrm flipH="1">
            <a:off x="1792131" y="914483"/>
            <a:ext cx="18000" cy="634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DC2017F-B88B-4D36-BFBB-50C1DD88AB81}"/>
              </a:ext>
            </a:extLst>
          </p:cNvPr>
          <p:cNvCxnSpPr>
            <a:cxnSpLocks/>
          </p:cNvCxnSpPr>
          <p:nvPr/>
        </p:nvCxnSpPr>
        <p:spPr>
          <a:xfrm flipH="1">
            <a:off x="11320347" y="2771527"/>
            <a:ext cx="19129" cy="1058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E07074-7858-443D-A3F9-2D53D55EE13D}"/>
              </a:ext>
            </a:extLst>
          </p:cNvPr>
          <p:cNvCxnSpPr>
            <a:cxnSpLocks/>
          </p:cNvCxnSpPr>
          <p:nvPr/>
        </p:nvCxnSpPr>
        <p:spPr>
          <a:xfrm flipH="1">
            <a:off x="5646252" y="2069605"/>
            <a:ext cx="1" cy="387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AC75572-A75D-F035-871D-52C0BC42356F}"/>
              </a:ext>
            </a:extLst>
          </p:cNvPr>
          <p:cNvCxnSpPr>
            <a:cxnSpLocks/>
          </p:cNvCxnSpPr>
          <p:nvPr/>
        </p:nvCxnSpPr>
        <p:spPr>
          <a:xfrm>
            <a:off x="5785449" y="818929"/>
            <a:ext cx="0" cy="400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3F48885-E94C-4B20-0366-018DF46FA7BD}"/>
              </a:ext>
            </a:extLst>
          </p:cNvPr>
          <p:cNvCxnSpPr>
            <a:cxnSpLocks/>
          </p:cNvCxnSpPr>
          <p:nvPr/>
        </p:nvCxnSpPr>
        <p:spPr>
          <a:xfrm>
            <a:off x="7248489" y="2069605"/>
            <a:ext cx="0" cy="464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90994CC-9EDC-4062-AC3E-3BE0DF7370EB}"/>
              </a:ext>
            </a:extLst>
          </p:cNvPr>
          <p:cNvCxnSpPr>
            <a:cxnSpLocks/>
            <a:endCxn id="27" idx="2"/>
          </p:cNvCxnSpPr>
          <p:nvPr/>
        </p:nvCxnSpPr>
        <p:spPr>
          <a:xfrm>
            <a:off x="5785449" y="818929"/>
            <a:ext cx="0" cy="780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A5B3BF7-4882-4616-B39C-52000214B0DC}"/>
              </a:ext>
            </a:extLst>
          </p:cNvPr>
          <p:cNvCxnSpPr>
            <a:cxnSpLocks/>
          </p:cNvCxnSpPr>
          <p:nvPr/>
        </p:nvCxnSpPr>
        <p:spPr>
          <a:xfrm>
            <a:off x="8681651" y="2069605"/>
            <a:ext cx="0" cy="139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BEECB9A-7150-47BE-97EB-CCD403AA93C1}"/>
              </a:ext>
            </a:extLst>
          </p:cNvPr>
          <p:cNvSpPr/>
          <p:nvPr/>
        </p:nvSpPr>
        <p:spPr>
          <a:xfrm>
            <a:off x="5069068" y="1039755"/>
            <a:ext cx="1432761" cy="5601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Repairs Manager</a:t>
            </a:r>
            <a:endParaRPr lang="en-US" sz="900" i="1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95AD6EF-956F-4585-9B5F-982FD8587E7B}"/>
              </a:ext>
            </a:extLst>
          </p:cNvPr>
          <p:cNvSpPr/>
          <p:nvPr/>
        </p:nvSpPr>
        <p:spPr>
          <a:xfrm>
            <a:off x="9478523" y="3258651"/>
            <a:ext cx="1188000" cy="6134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Project Officer X3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8A1676-7910-4BFF-B4A6-C32A594A4486}"/>
              </a:ext>
            </a:extLst>
          </p:cNvPr>
          <p:cNvSpPr/>
          <p:nvPr/>
        </p:nvSpPr>
        <p:spPr>
          <a:xfrm>
            <a:off x="10742689" y="2292143"/>
            <a:ext cx="1188000" cy="4793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Lead Quantity Surveyor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6ADCB26-AF3E-4F7D-8490-B73D5B838C71}"/>
              </a:ext>
            </a:extLst>
          </p:cNvPr>
          <p:cNvSpPr/>
          <p:nvPr/>
        </p:nvSpPr>
        <p:spPr>
          <a:xfrm>
            <a:off x="6572493" y="3286958"/>
            <a:ext cx="1188000" cy="4697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Site Inspector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7D70DC-AE22-4425-83CA-EFE48981C538}"/>
              </a:ext>
            </a:extLst>
          </p:cNvPr>
          <p:cNvSpPr/>
          <p:nvPr/>
        </p:nvSpPr>
        <p:spPr>
          <a:xfrm>
            <a:off x="8087651" y="3286957"/>
            <a:ext cx="1188000" cy="4697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Technical Services Administrator</a:t>
            </a:r>
          </a:p>
        </p:txBody>
      </p:sp>
      <p:sp>
        <p:nvSpPr>
          <p:cNvPr id="50" name="Right Triangle 49">
            <a:extLst>
              <a:ext uri="{FF2B5EF4-FFF2-40B4-BE49-F238E27FC236}">
                <a16:creationId xmlns:a16="http://schemas.microsoft.com/office/drawing/2014/main" id="{FBC6006A-4E78-411B-8EE2-E80D5B5A3504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A8C3DD-E708-4FC7-8DD0-37D2337742CC}"/>
              </a:ext>
            </a:extLst>
          </p:cNvPr>
          <p:cNvSpPr txBox="1"/>
          <p:nvPr/>
        </p:nvSpPr>
        <p:spPr>
          <a:xfrm>
            <a:off x="410902" y="351337"/>
            <a:ext cx="3322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TECHNICAL SERVICES</a:t>
            </a:r>
            <a:endParaRPr lang="en-GB" b="1" u="sng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4CD61D4-6849-4721-8F73-642FF7EA1F12}"/>
              </a:ext>
            </a:extLst>
          </p:cNvPr>
          <p:cNvSpPr/>
          <p:nvPr/>
        </p:nvSpPr>
        <p:spPr>
          <a:xfrm>
            <a:off x="3512322" y="2297064"/>
            <a:ext cx="1188000" cy="4697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</a:t>
            </a:r>
            <a:r>
              <a:rPr lang="en-GB" sz="900" dirty="0" err="1">
                <a:solidFill>
                  <a:schemeClr val="tx1"/>
                </a:solidFill>
              </a:rPr>
              <a:t>lectrical</a:t>
            </a:r>
            <a:r>
              <a:rPr lang="en-GB" sz="900" dirty="0">
                <a:solidFill>
                  <a:schemeClr val="tx1"/>
                </a:solidFill>
              </a:rPr>
              <a:t> Contract Manager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3EDD42F-C37A-442E-9484-0C68CCD4D70E}"/>
              </a:ext>
            </a:extLst>
          </p:cNvPr>
          <p:cNvSpPr/>
          <p:nvPr/>
        </p:nvSpPr>
        <p:spPr>
          <a:xfrm>
            <a:off x="4987493" y="2311857"/>
            <a:ext cx="1188000" cy="4697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Mechanical </a:t>
            </a:r>
            <a:r>
              <a:rPr lang="en-GB" sz="900" dirty="0">
                <a:solidFill>
                  <a:schemeClr val="tx1"/>
                </a:solidFill>
              </a:rPr>
              <a:t>Contract Manager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AEAAB00-60FE-4090-9782-C53AB0625916}"/>
              </a:ext>
            </a:extLst>
          </p:cNvPr>
          <p:cNvSpPr/>
          <p:nvPr/>
        </p:nvSpPr>
        <p:spPr>
          <a:xfrm>
            <a:off x="6547095" y="2311857"/>
            <a:ext cx="1188000" cy="4697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Damp and </a:t>
            </a:r>
            <a:r>
              <a:rPr lang="en-US" sz="900" dirty="0" err="1">
                <a:solidFill>
                  <a:schemeClr val="tx1"/>
                </a:solidFill>
              </a:rPr>
              <a:t>Mould</a:t>
            </a:r>
            <a:r>
              <a:rPr lang="en-US" sz="900" dirty="0">
                <a:solidFill>
                  <a:schemeClr val="tx1"/>
                </a:solidFill>
              </a:rPr>
              <a:t> Surveyor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5FA8EC3-2D12-4BAB-91E2-100C5AB94222}"/>
              </a:ext>
            </a:extLst>
          </p:cNvPr>
          <p:cNvSpPr/>
          <p:nvPr/>
        </p:nvSpPr>
        <p:spPr>
          <a:xfrm>
            <a:off x="8121528" y="2297065"/>
            <a:ext cx="1188000" cy="4697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Planned Works Manager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B27D0C-5FB2-4D55-A377-FAB541BC0494}"/>
              </a:ext>
            </a:extLst>
          </p:cNvPr>
          <p:cNvSpPr/>
          <p:nvPr/>
        </p:nvSpPr>
        <p:spPr>
          <a:xfrm>
            <a:off x="6572492" y="3884242"/>
            <a:ext cx="1188000" cy="4697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Site Inspector X4 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7DE44CE9-03B1-48E7-9E0D-3C3A89E28FCC}"/>
              </a:ext>
            </a:extLst>
          </p:cNvPr>
          <p:cNvCxnSpPr>
            <a:cxnSpLocks/>
            <a:stCxn id="42" idx="0"/>
            <a:endCxn id="30" idx="0"/>
          </p:cNvCxnSpPr>
          <p:nvPr/>
        </p:nvCxnSpPr>
        <p:spPr>
          <a:xfrm rot="5400000" flipH="1" flipV="1">
            <a:off x="7719045" y="-1320579"/>
            <a:ext cx="4921" cy="7230367"/>
          </a:xfrm>
          <a:prstGeom prst="bentConnector3">
            <a:avLst>
              <a:gd name="adj1" fmla="val 47453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54C6A943-D0FA-4B19-9773-04D6965C958C}"/>
              </a:ext>
            </a:extLst>
          </p:cNvPr>
          <p:cNvCxnSpPr>
            <a:cxnSpLocks/>
            <a:stCxn id="13" idx="0"/>
            <a:endCxn id="29" idx="0"/>
          </p:cNvCxnSpPr>
          <p:nvPr/>
        </p:nvCxnSpPr>
        <p:spPr>
          <a:xfrm rot="5400000" flipH="1" flipV="1">
            <a:off x="8605355" y="1819790"/>
            <a:ext cx="28307" cy="2906030"/>
          </a:xfrm>
          <a:prstGeom prst="bentConnector3">
            <a:avLst>
              <a:gd name="adj1" fmla="val 90757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4309751-FD2B-4FBE-B4EC-7DE0F0F35412}"/>
              </a:ext>
            </a:extLst>
          </p:cNvPr>
          <p:cNvCxnSpPr>
            <a:stCxn id="51" idx="2"/>
            <a:endCxn id="51" idx="2"/>
          </p:cNvCxnSpPr>
          <p:nvPr/>
        </p:nvCxnSpPr>
        <p:spPr>
          <a:xfrm>
            <a:off x="8715528" y="2766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0E14D152-E733-43AD-E883-E3C1F15E32EE}"/>
              </a:ext>
            </a:extLst>
          </p:cNvPr>
          <p:cNvSpPr/>
          <p:nvPr/>
        </p:nvSpPr>
        <p:spPr>
          <a:xfrm>
            <a:off x="10758854" y="3237577"/>
            <a:ext cx="1188000" cy="5840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Information Resource and Cost Officer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C6E413-2D3B-CE01-4A7D-AFC804BFD8B4}"/>
              </a:ext>
            </a:extLst>
          </p:cNvPr>
          <p:cNvSpPr/>
          <p:nvPr/>
        </p:nvSpPr>
        <p:spPr>
          <a:xfrm>
            <a:off x="1198131" y="1027471"/>
            <a:ext cx="1188000" cy="794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Housing </a:t>
            </a:r>
            <a:r>
              <a:rPr lang="en-US" sz="900" dirty="0" err="1">
                <a:solidFill>
                  <a:schemeClr val="tx1"/>
                </a:solidFill>
              </a:rPr>
              <a:t>Decarbonisation</a:t>
            </a:r>
            <a:r>
              <a:rPr lang="en-US" sz="900" dirty="0">
                <a:solidFill>
                  <a:schemeClr val="tx1"/>
                </a:solidFill>
              </a:rPr>
              <a:t> Manager</a:t>
            </a:r>
          </a:p>
          <a:p>
            <a:pPr algn="ctr"/>
            <a:endParaRPr lang="en-US" sz="900" i="1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F7583D-28FA-F9BC-ED15-C78AA0757CC0}"/>
              </a:ext>
            </a:extLst>
          </p:cNvPr>
          <p:cNvSpPr/>
          <p:nvPr/>
        </p:nvSpPr>
        <p:spPr>
          <a:xfrm>
            <a:off x="1198131" y="1914567"/>
            <a:ext cx="1188000" cy="4697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Retrofit Inspector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3C8897-97AF-39F9-3177-387795DFA769}"/>
              </a:ext>
            </a:extLst>
          </p:cNvPr>
          <p:cNvSpPr/>
          <p:nvPr/>
        </p:nvSpPr>
        <p:spPr>
          <a:xfrm>
            <a:off x="1198131" y="2518937"/>
            <a:ext cx="1188000" cy="5015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Retrofit Advisor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A287B92-10AD-5CA9-B9E2-DB5090E730B4}"/>
              </a:ext>
            </a:extLst>
          </p:cNvPr>
          <p:cNvCxnSpPr/>
          <p:nvPr/>
        </p:nvCxnSpPr>
        <p:spPr>
          <a:xfrm flipH="1">
            <a:off x="1810131" y="914483"/>
            <a:ext cx="39753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7A11AF4-3015-9770-551D-E343720A309F}"/>
              </a:ext>
            </a:extLst>
          </p:cNvPr>
          <p:cNvCxnSpPr>
            <a:endCxn id="15" idx="0"/>
          </p:cNvCxnSpPr>
          <p:nvPr/>
        </p:nvCxnSpPr>
        <p:spPr>
          <a:xfrm>
            <a:off x="8681651" y="3034887"/>
            <a:ext cx="0" cy="252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470BA0D-8903-FAD6-E99E-D17FAEB2B26C}"/>
              </a:ext>
            </a:extLst>
          </p:cNvPr>
          <p:cNvCxnSpPr>
            <a:stCxn id="13" idx="2"/>
            <a:endCxn id="53" idx="0"/>
          </p:cNvCxnSpPr>
          <p:nvPr/>
        </p:nvCxnSpPr>
        <p:spPr>
          <a:xfrm flipH="1">
            <a:off x="7166492" y="3756673"/>
            <a:ext cx="1" cy="127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31A28212-4B69-FBA6-9D85-762E1D8D8193}"/>
              </a:ext>
            </a:extLst>
          </p:cNvPr>
          <p:cNvSpPr/>
          <p:nvPr/>
        </p:nvSpPr>
        <p:spPr>
          <a:xfrm>
            <a:off x="5188006" y="142428"/>
            <a:ext cx="1296000" cy="6716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of Service (Housing Technical Services)</a:t>
            </a:r>
          </a:p>
        </p:txBody>
      </p:sp>
    </p:spTree>
    <p:extLst>
      <p:ext uri="{BB962C8B-B14F-4D97-AF65-F5344CB8AC3E}">
        <p14:creationId xmlns:p14="http://schemas.microsoft.com/office/powerpoint/2010/main" val="1487887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417E147-3BA2-4751-9836-BF2C5679E5F7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10739725" y="1867779"/>
            <a:ext cx="1" cy="1349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27C660B-25B7-4BDE-B727-BB5D06FCC13B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6096000" y="772089"/>
            <a:ext cx="0" cy="733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3E4BBC8-4663-40B0-8984-EEF69BDB7352}"/>
              </a:ext>
            </a:extLst>
          </p:cNvPr>
          <p:cNvCxnSpPr>
            <a:cxnSpLocks/>
          </p:cNvCxnSpPr>
          <p:nvPr/>
        </p:nvCxnSpPr>
        <p:spPr>
          <a:xfrm>
            <a:off x="3295571" y="1057555"/>
            <a:ext cx="0" cy="1206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E4706B-3E03-4B81-90F9-90DC9FE560DA}"/>
              </a:ext>
            </a:extLst>
          </p:cNvPr>
          <p:cNvCxnSpPr>
            <a:cxnSpLocks/>
            <a:endCxn id="68" idx="0"/>
          </p:cNvCxnSpPr>
          <p:nvPr/>
        </p:nvCxnSpPr>
        <p:spPr>
          <a:xfrm>
            <a:off x="8692287" y="1057555"/>
            <a:ext cx="0" cy="238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BEECB9A-7150-47BE-97EB-CCD403AA93C1}"/>
              </a:ext>
            </a:extLst>
          </p:cNvPr>
          <p:cNvSpPr/>
          <p:nvPr/>
        </p:nvSpPr>
        <p:spPr>
          <a:xfrm>
            <a:off x="5502000" y="196089"/>
            <a:ext cx="1188000" cy="57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Repairs Manager</a:t>
            </a:r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E83D5F3-F85F-4390-919E-888A22146AB9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F1D7D56-DDDC-43CD-9A92-4A2EF9B3BE12}"/>
              </a:ext>
            </a:extLst>
          </p:cNvPr>
          <p:cNvSpPr/>
          <p:nvPr/>
        </p:nvSpPr>
        <p:spPr>
          <a:xfrm>
            <a:off x="8070101" y="1291779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Repairs Supervisor – Trades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675DD5C-1B7D-412E-8589-22B3947C5169}"/>
              </a:ext>
            </a:extLst>
          </p:cNvPr>
          <p:cNvSpPr/>
          <p:nvPr/>
        </p:nvSpPr>
        <p:spPr>
          <a:xfrm>
            <a:off x="10145725" y="1291779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Repairs Supervisor - Trades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0192612-955D-42F4-8E4A-5D95636F4A3F}"/>
              </a:ext>
            </a:extLst>
          </p:cNvPr>
          <p:cNvSpPr/>
          <p:nvPr/>
        </p:nvSpPr>
        <p:spPr>
          <a:xfrm>
            <a:off x="373905" y="1346256"/>
            <a:ext cx="1188000" cy="43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Customer Contact Supervisor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91EF725-3A32-4CCE-B6D8-6895B7E092A3}"/>
              </a:ext>
            </a:extLst>
          </p:cNvPr>
          <p:cNvSpPr/>
          <p:nvPr/>
        </p:nvSpPr>
        <p:spPr>
          <a:xfrm>
            <a:off x="370591" y="3431250"/>
            <a:ext cx="118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Stock Management Co-ordinator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276B4B0-3A65-4423-91BD-F14DA9D3D494}"/>
              </a:ext>
            </a:extLst>
          </p:cNvPr>
          <p:cNvSpPr/>
          <p:nvPr/>
        </p:nvSpPr>
        <p:spPr>
          <a:xfrm>
            <a:off x="8098287" y="3442588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North Trades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D22B322-0383-45F5-A148-E8E5B84774A0}"/>
              </a:ext>
            </a:extLst>
          </p:cNvPr>
          <p:cNvSpPr/>
          <p:nvPr/>
        </p:nvSpPr>
        <p:spPr>
          <a:xfrm>
            <a:off x="378053" y="2928711"/>
            <a:ext cx="1188000" cy="432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Repairs and Voids Administrator 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75564D2-53B6-4E83-9456-7A6B8C6F3E06}"/>
              </a:ext>
            </a:extLst>
          </p:cNvPr>
          <p:cNvSpPr/>
          <p:nvPr/>
        </p:nvSpPr>
        <p:spPr>
          <a:xfrm>
            <a:off x="370591" y="2395805"/>
            <a:ext cx="1188000" cy="432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Customer Contact Officer X 6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2E85A82-395D-4BC1-92B5-F456993260CE}"/>
              </a:ext>
            </a:extLst>
          </p:cNvPr>
          <p:cNvSpPr/>
          <p:nvPr/>
        </p:nvSpPr>
        <p:spPr>
          <a:xfrm>
            <a:off x="10145725" y="2493799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Senior Trades Operative (South)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294FD56-9EF0-435B-9D3F-04185DB66B80}"/>
              </a:ext>
            </a:extLst>
          </p:cNvPr>
          <p:cNvSpPr/>
          <p:nvPr/>
        </p:nvSpPr>
        <p:spPr>
          <a:xfrm>
            <a:off x="9474791" y="3445673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Compliance Trades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40707FB-8289-4FD8-B28E-06D3499D8945}"/>
              </a:ext>
            </a:extLst>
          </p:cNvPr>
          <p:cNvSpPr/>
          <p:nvPr/>
        </p:nvSpPr>
        <p:spPr>
          <a:xfrm>
            <a:off x="10837600" y="3442588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South Trades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0AF8D6A-F493-4FC5-95D0-B343873502D4}"/>
              </a:ext>
            </a:extLst>
          </p:cNvPr>
          <p:cNvSpPr/>
          <p:nvPr/>
        </p:nvSpPr>
        <p:spPr>
          <a:xfrm>
            <a:off x="2752217" y="1290678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Voids Manager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BAE8273-D026-4281-82BE-3AC6190049E1}"/>
              </a:ext>
            </a:extLst>
          </p:cNvPr>
          <p:cNvSpPr/>
          <p:nvPr/>
        </p:nvSpPr>
        <p:spPr>
          <a:xfrm>
            <a:off x="2010768" y="2487448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Customer Contact Officer 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(Voids)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8CECF41-F849-41F8-835B-592F250BDA5F}"/>
              </a:ext>
            </a:extLst>
          </p:cNvPr>
          <p:cNvSpPr/>
          <p:nvPr/>
        </p:nvSpPr>
        <p:spPr>
          <a:xfrm>
            <a:off x="3452939" y="2487448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Voids Contract Officer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A292E8E-CD46-439B-840F-33EE4CC79D4E}"/>
              </a:ext>
            </a:extLst>
          </p:cNvPr>
          <p:cNvSpPr/>
          <p:nvPr/>
        </p:nvSpPr>
        <p:spPr>
          <a:xfrm>
            <a:off x="5502000" y="1291779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Voids Supervisor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8EA0E9C-F723-4BD5-885D-F3AA16EE18F9}"/>
              </a:ext>
            </a:extLst>
          </p:cNvPr>
          <p:cNvSpPr/>
          <p:nvPr/>
        </p:nvSpPr>
        <p:spPr>
          <a:xfrm>
            <a:off x="370591" y="1887356"/>
            <a:ext cx="1188000" cy="43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Resource and Cost Officer</a:t>
            </a:r>
          </a:p>
        </p:txBody>
      </p: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40E0512A-D589-40B9-B455-395A22D6A721}"/>
              </a:ext>
            </a:extLst>
          </p:cNvPr>
          <p:cNvCxnSpPr>
            <a:cxnSpLocks/>
            <a:stCxn id="50" idx="0"/>
            <a:endCxn id="38" idx="0"/>
          </p:cNvCxnSpPr>
          <p:nvPr/>
        </p:nvCxnSpPr>
        <p:spPr>
          <a:xfrm rot="5400000" flipH="1" flipV="1">
            <a:off x="5826577" y="-3566892"/>
            <a:ext cx="54477" cy="9771820"/>
          </a:xfrm>
          <a:prstGeom prst="bentConnector3">
            <a:avLst>
              <a:gd name="adj1" fmla="val 5196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B6849E69-26B5-4892-AD18-BD7B90CAE9A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289221" y="1756189"/>
            <a:ext cx="12700" cy="1462519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8E6DA5A-92D1-4552-90B2-0CB38E98CF87}"/>
              </a:ext>
            </a:extLst>
          </p:cNvPr>
          <p:cNvSpPr txBox="1"/>
          <p:nvPr/>
        </p:nvSpPr>
        <p:spPr>
          <a:xfrm>
            <a:off x="723900" y="457200"/>
            <a:ext cx="2390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REPAIRS</a:t>
            </a:r>
            <a:endParaRPr lang="en-GB" b="1" u="sng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04553FB-F56B-45F2-81E6-A4288CAA08DD}"/>
              </a:ext>
            </a:extLst>
          </p:cNvPr>
          <p:cNvSpPr/>
          <p:nvPr/>
        </p:nvSpPr>
        <p:spPr>
          <a:xfrm>
            <a:off x="4751248" y="2481097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Voids Inspector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E8752C2-1337-423F-906B-E288E0590438}"/>
              </a:ext>
            </a:extLst>
          </p:cNvPr>
          <p:cNvSpPr/>
          <p:nvPr/>
        </p:nvSpPr>
        <p:spPr>
          <a:xfrm>
            <a:off x="6252754" y="2472451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Voids - Trades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0D168BF1-1744-46BD-972E-B504FC6C0D3D}"/>
              </a:ext>
            </a:extLst>
          </p:cNvPr>
          <p:cNvCxnSpPr>
            <a:cxnSpLocks/>
            <a:stCxn id="31" idx="0"/>
            <a:endCxn id="32" idx="0"/>
          </p:cNvCxnSpPr>
          <p:nvPr/>
        </p:nvCxnSpPr>
        <p:spPr>
          <a:xfrm rot="5400000" flipH="1" flipV="1">
            <a:off x="6091678" y="1726021"/>
            <a:ext cx="8646" cy="1501506"/>
          </a:xfrm>
          <a:prstGeom prst="bentConnector3">
            <a:avLst>
              <a:gd name="adj1" fmla="val 27439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2872268-2E4A-4999-B4BE-90232800E8B7}"/>
              </a:ext>
            </a:extLst>
          </p:cNvPr>
          <p:cNvCxnSpPr>
            <a:cxnSpLocks/>
            <a:stCxn id="75" idx="2"/>
          </p:cNvCxnSpPr>
          <p:nvPr/>
        </p:nvCxnSpPr>
        <p:spPr>
          <a:xfrm>
            <a:off x="6096000" y="1867779"/>
            <a:ext cx="0" cy="403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250E2423-645D-AFC1-2452-AEDB20A44570}"/>
              </a:ext>
            </a:extLst>
          </p:cNvPr>
          <p:cNvCxnSpPr>
            <a:stCxn id="70" idx="0"/>
            <a:endCxn id="71" idx="0"/>
          </p:cNvCxnSpPr>
          <p:nvPr/>
        </p:nvCxnSpPr>
        <p:spPr>
          <a:xfrm rot="5400000" flipH="1" flipV="1">
            <a:off x="10748653" y="2762727"/>
            <a:ext cx="3085" cy="1362809"/>
          </a:xfrm>
          <a:prstGeom prst="bentConnector3">
            <a:avLst>
              <a:gd name="adj1" fmla="val 75100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967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5D16734-7C79-4790-8980-19A111EA41CD}"/>
              </a:ext>
            </a:extLst>
          </p:cNvPr>
          <p:cNvCxnSpPr>
            <a:cxnSpLocks/>
          </p:cNvCxnSpPr>
          <p:nvPr/>
        </p:nvCxnSpPr>
        <p:spPr>
          <a:xfrm>
            <a:off x="6096000" y="739938"/>
            <a:ext cx="0" cy="1728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86231FF3-0C78-4884-BF4F-5DD7924423D0}"/>
              </a:ext>
            </a:extLst>
          </p:cNvPr>
          <p:cNvSpPr/>
          <p:nvPr/>
        </p:nvSpPr>
        <p:spPr>
          <a:xfrm>
            <a:off x="5448000" y="2020071"/>
            <a:ext cx="1296000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HR Officer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F72F26-D62B-4C99-8F3E-564F415860ED}"/>
              </a:ext>
            </a:extLst>
          </p:cNvPr>
          <p:cNvSpPr/>
          <p:nvPr/>
        </p:nvSpPr>
        <p:spPr>
          <a:xfrm>
            <a:off x="5448000" y="2714151"/>
            <a:ext cx="1296000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HR Officer X 2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16C49B8-21A3-48F1-BB75-F13BB80DECDB}"/>
              </a:ext>
            </a:extLst>
          </p:cNvPr>
          <p:cNvSpPr/>
          <p:nvPr/>
        </p:nvSpPr>
        <p:spPr>
          <a:xfrm>
            <a:off x="5448000" y="3418916"/>
            <a:ext cx="1296000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HR Assistant X 2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FC3F83C3-9098-45D8-B73F-E44B938638BE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1262104-1D03-47AF-81E6-E6EA7239108D}"/>
              </a:ext>
            </a:extLst>
          </p:cNvPr>
          <p:cNvSpPr/>
          <p:nvPr/>
        </p:nvSpPr>
        <p:spPr>
          <a:xfrm>
            <a:off x="5448000" y="1246729"/>
            <a:ext cx="1296000" cy="655262"/>
          </a:xfrm>
          <a:prstGeom prst="rect">
            <a:avLst/>
          </a:prstGeom>
          <a:solidFill>
            <a:srgbClr val="A9D1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Head of Service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(Human Resources and </a:t>
            </a:r>
            <a:r>
              <a:rPr lang="en-US" sz="900" dirty="0" err="1">
                <a:solidFill>
                  <a:schemeClr val="tx1"/>
                </a:solidFill>
              </a:rPr>
              <a:t>Organisational</a:t>
            </a:r>
            <a:r>
              <a:rPr lang="en-US" sz="900" dirty="0">
                <a:solidFill>
                  <a:schemeClr val="tx1"/>
                </a:solidFill>
              </a:rPr>
              <a:t> Development)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6CE246-CF62-D1B3-EC5B-571500FCB642}"/>
              </a:ext>
            </a:extLst>
          </p:cNvPr>
          <p:cNvSpPr/>
          <p:nvPr/>
        </p:nvSpPr>
        <p:spPr>
          <a:xfrm>
            <a:off x="5448000" y="552649"/>
            <a:ext cx="1296000" cy="57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Chief Executive</a:t>
            </a:r>
            <a:endParaRPr lang="en-GB" sz="9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C424B7-F99C-8D91-989F-90B6E2FDABE9}"/>
              </a:ext>
            </a:extLst>
          </p:cNvPr>
          <p:cNvSpPr txBox="1"/>
          <p:nvPr/>
        </p:nvSpPr>
        <p:spPr>
          <a:xfrm>
            <a:off x="723900" y="457200"/>
            <a:ext cx="2390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HUMAN RESOURCES</a:t>
            </a:r>
            <a:endParaRPr lang="en-GB" b="1" u="sng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78925ED-2D6E-F2C7-AE3C-2B45B23C52BE}"/>
              </a:ext>
            </a:extLst>
          </p:cNvPr>
          <p:cNvCxnSpPr>
            <a:cxnSpLocks/>
            <a:stCxn id="41" idx="3"/>
          </p:cNvCxnSpPr>
          <p:nvPr/>
        </p:nvCxnSpPr>
        <p:spPr>
          <a:xfrm>
            <a:off x="6744000" y="1574360"/>
            <a:ext cx="876000" cy="0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99C4C5B-8EC9-DDAB-DA51-F3418D34D3B4}"/>
              </a:ext>
            </a:extLst>
          </p:cNvPr>
          <p:cNvSpPr/>
          <p:nvPr/>
        </p:nvSpPr>
        <p:spPr>
          <a:xfrm>
            <a:off x="7620000" y="1246728"/>
            <a:ext cx="1296000" cy="6552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Corporate Project Officer / Senior HR Officer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97B1E3-2EF1-0B1A-66EF-4A2F236E7AED}"/>
              </a:ext>
            </a:extLst>
          </p:cNvPr>
          <p:cNvSpPr/>
          <p:nvPr/>
        </p:nvSpPr>
        <p:spPr>
          <a:xfrm>
            <a:off x="5448000" y="4128080"/>
            <a:ext cx="1296000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Graduate Trainee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949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BA2D702-9AC0-5886-1CED-DA1B9907463D}"/>
              </a:ext>
            </a:extLst>
          </p:cNvPr>
          <p:cNvCxnSpPr>
            <a:cxnSpLocks/>
          </p:cNvCxnSpPr>
          <p:nvPr/>
        </p:nvCxnSpPr>
        <p:spPr>
          <a:xfrm>
            <a:off x="9065623" y="2090057"/>
            <a:ext cx="0" cy="611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E85050F-5357-8B91-A5D7-7D8EBCACBD46}"/>
              </a:ext>
            </a:extLst>
          </p:cNvPr>
          <p:cNvCxnSpPr/>
          <p:nvPr/>
        </p:nvCxnSpPr>
        <p:spPr>
          <a:xfrm>
            <a:off x="7219406" y="2090057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369FBC9-E1B4-2C19-39A3-171F43905E4E}"/>
              </a:ext>
            </a:extLst>
          </p:cNvPr>
          <p:cNvCxnSpPr/>
          <p:nvPr/>
        </p:nvCxnSpPr>
        <p:spPr>
          <a:xfrm>
            <a:off x="5007429" y="2090057"/>
            <a:ext cx="0" cy="391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5E140F8-EB11-E97E-EFB1-3C1243ACA848}"/>
              </a:ext>
            </a:extLst>
          </p:cNvPr>
          <p:cNvCxnSpPr>
            <a:cxnSpLocks/>
          </p:cNvCxnSpPr>
          <p:nvPr/>
        </p:nvCxnSpPr>
        <p:spPr>
          <a:xfrm>
            <a:off x="3133884" y="2090097"/>
            <a:ext cx="9910" cy="304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D7FC2DB-318D-ED1B-88C4-724EE7C2D338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096000" y="919414"/>
            <a:ext cx="0" cy="1170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57B13417-C36A-43FC-A283-CADB51E2DCB7}"/>
              </a:ext>
            </a:extLst>
          </p:cNvPr>
          <p:cNvSpPr/>
          <p:nvPr/>
        </p:nvSpPr>
        <p:spPr>
          <a:xfrm>
            <a:off x="5448000" y="1099204"/>
            <a:ext cx="1296000" cy="792000"/>
          </a:xfrm>
          <a:prstGeom prst="rect">
            <a:avLst/>
          </a:prstGeom>
          <a:solidFill>
            <a:srgbClr val="C49C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Assistant Director (Governance and Public Protection) and Monitoring Officer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6A4FD275-0F9B-4458-8F50-0B97AB570932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rgbClr val="C49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6C9F9-90EB-4167-B30A-592DF2638630}"/>
              </a:ext>
            </a:extLst>
          </p:cNvPr>
          <p:cNvSpPr/>
          <p:nvPr/>
        </p:nvSpPr>
        <p:spPr>
          <a:xfrm>
            <a:off x="2499232" y="2227749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Head of Public Protection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67EA92-3ADB-B5DC-155C-81AA89660DFE}"/>
              </a:ext>
            </a:extLst>
          </p:cNvPr>
          <p:cNvSpPr/>
          <p:nvPr/>
        </p:nvSpPr>
        <p:spPr>
          <a:xfrm>
            <a:off x="5448000" y="343414"/>
            <a:ext cx="1296000" cy="57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Chief Executive</a:t>
            </a:r>
            <a:endParaRPr lang="en-GB" sz="9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F41531-18FF-8A00-BFF1-BF14A2A860EE}"/>
              </a:ext>
            </a:extLst>
          </p:cNvPr>
          <p:cNvSpPr/>
          <p:nvPr/>
        </p:nvSpPr>
        <p:spPr>
          <a:xfrm>
            <a:off x="4343589" y="2227749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Elections and Democratic Team Leader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CE9D19-A657-D29A-33B1-A512A82C2D32}"/>
              </a:ext>
            </a:extLst>
          </p:cNvPr>
          <p:cNvSpPr/>
          <p:nvPr/>
        </p:nvSpPr>
        <p:spPr>
          <a:xfrm>
            <a:off x="6552411" y="2227749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Democratic Services Manager and Deputy Monitoring Officer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AD4809A-A9C0-4C20-DC41-FF3250AFB6CB}"/>
              </a:ext>
            </a:extLst>
          </p:cNvPr>
          <p:cNvCxnSpPr/>
          <p:nvPr/>
        </p:nvCxnSpPr>
        <p:spPr>
          <a:xfrm>
            <a:off x="3126377" y="2090057"/>
            <a:ext cx="59392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73C83CC8-2DA0-0C50-5562-B1E91BDAADDA}"/>
              </a:ext>
            </a:extLst>
          </p:cNvPr>
          <p:cNvSpPr/>
          <p:nvPr/>
        </p:nvSpPr>
        <p:spPr>
          <a:xfrm>
            <a:off x="8396770" y="2242457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Governance Support Team Leader </a:t>
            </a:r>
          </a:p>
        </p:txBody>
      </p:sp>
    </p:spTree>
    <p:extLst>
      <p:ext uri="{BB962C8B-B14F-4D97-AF65-F5344CB8AC3E}">
        <p14:creationId xmlns:p14="http://schemas.microsoft.com/office/powerpoint/2010/main" val="898779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73D3B1B-6C68-6168-916D-0A4F5CA2148B}"/>
              </a:ext>
            </a:extLst>
          </p:cNvPr>
          <p:cNvCxnSpPr>
            <a:cxnSpLocks/>
          </p:cNvCxnSpPr>
          <p:nvPr/>
        </p:nvCxnSpPr>
        <p:spPr>
          <a:xfrm>
            <a:off x="3135536" y="1256921"/>
            <a:ext cx="0" cy="402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BF2AA97-0C20-2944-9158-3A564F20AE94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4998701" y="2120913"/>
            <a:ext cx="0" cy="248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64B13BF-0344-22B3-2945-B25DB771DEAA}"/>
              </a:ext>
            </a:extLst>
          </p:cNvPr>
          <p:cNvCxnSpPr>
            <a:cxnSpLocks/>
          </p:cNvCxnSpPr>
          <p:nvPr/>
        </p:nvCxnSpPr>
        <p:spPr>
          <a:xfrm>
            <a:off x="7299592" y="2138397"/>
            <a:ext cx="0" cy="403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603D844-AA1E-4B26-9486-4076927B4896}"/>
              </a:ext>
            </a:extLst>
          </p:cNvPr>
          <p:cNvCxnSpPr>
            <a:cxnSpLocks/>
          </p:cNvCxnSpPr>
          <p:nvPr/>
        </p:nvCxnSpPr>
        <p:spPr>
          <a:xfrm>
            <a:off x="6096000" y="1130083"/>
            <a:ext cx="0" cy="990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Triangle 36">
            <a:extLst>
              <a:ext uri="{FF2B5EF4-FFF2-40B4-BE49-F238E27FC236}">
                <a16:creationId xmlns:a16="http://schemas.microsoft.com/office/drawing/2014/main" id="{1EC8DF7B-F53E-487D-819A-C145FB2FBE5D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rgbClr val="C49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666501-BE9C-487F-B846-4E4E86EC080D}"/>
              </a:ext>
            </a:extLst>
          </p:cNvPr>
          <p:cNvSpPr/>
          <p:nvPr/>
        </p:nvSpPr>
        <p:spPr>
          <a:xfrm>
            <a:off x="2480773" y="1409321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Elections and Democratic Team Leader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4911DB-8531-49CA-BE7F-AF268FABB1BF}"/>
              </a:ext>
            </a:extLst>
          </p:cNvPr>
          <p:cNvSpPr/>
          <p:nvPr/>
        </p:nvSpPr>
        <p:spPr>
          <a:xfrm>
            <a:off x="6639078" y="2390067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Democratic Officer X 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56053C-A036-45DF-B043-36579F8936D1}"/>
              </a:ext>
            </a:extLst>
          </p:cNvPr>
          <p:cNvSpPr/>
          <p:nvPr/>
        </p:nvSpPr>
        <p:spPr>
          <a:xfrm>
            <a:off x="5451956" y="1417964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Democratic Services Manager and Deputy Monitoring Officer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380107-5C39-469B-8332-7101CA0895EB}"/>
              </a:ext>
            </a:extLst>
          </p:cNvPr>
          <p:cNvSpPr/>
          <p:nvPr/>
        </p:nvSpPr>
        <p:spPr>
          <a:xfrm>
            <a:off x="2480772" y="2120913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Electoral Services Officer X 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A0388AB-495C-4BAC-92A2-86C7C6ACC8C3}"/>
              </a:ext>
            </a:extLst>
          </p:cNvPr>
          <p:cNvSpPr/>
          <p:nvPr/>
        </p:nvSpPr>
        <p:spPr>
          <a:xfrm>
            <a:off x="2494417" y="2788672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Electoral Assistant and  Visiting Officer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445066B-90D1-4F60-A499-3C00A74D0143}"/>
              </a:ext>
            </a:extLst>
          </p:cNvPr>
          <p:cNvSpPr/>
          <p:nvPr/>
        </p:nvSpPr>
        <p:spPr>
          <a:xfrm>
            <a:off x="6640818" y="3105858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Member Services Officer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632D1DC5-BFE0-451A-924F-75D5180CD6B8}"/>
              </a:ext>
            </a:extLst>
          </p:cNvPr>
          <p:cNvCxnSpPr>
            <a:cxnSpLocks/>
          </p:cNvCxnSpPr>
          <p:nvPr/>
        </p:nvCxnSpPr>
        <p:spPr>
          <a:xfrm flipV="1">
            <a:off x="9274853" y="5762965"/>
            <a:ext cx="6350" cy="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0DBE714-E11D-487F-A6EE-61AFE858C3E1}"/>
              </a:ext>
            </a:extLst>
          </p:cNvPr>
          <p:cNvCxnSpPr/>
          <p:nvPr/>
        </p:nvCxnSpPr>
        <p:spPr>
          <a:xfrm>
            <a:off x="7743039" y="144410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B65C24D0-F983-4C3B-BF13-86EED3C3FF64}"/>
              </a:ext>
            </a:extLst>
          </p:cNvPr>
          <p:cNvSpPr/>
          <p:nvPr/>
        </p:nvSpPr>
        <p:spPr>
          <a:xfrm>
            <a:off x="4350701" y="3083082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Land Charges Assistant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CA29273-F679-4BB8-A3ED-BB612702C8B4}"/>
              </a:ext>
            </a:extLst>
          </p:cNvPr>
          <p:cNvSpPr/>
          <p:nvPr/>
        </p:nvSpPr>
        <p:spPr>
          <a:xfrm>
            <a:off x="4350701" y="2369781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Land Charges Co-Ordinator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AE56FEB-EDA3-4A4D-9673-698464295CAF}"/>
              </a:ext>
            </a:extLst>
          </p:cNvPr>
          <p:cNvSpPr/>
          <p:nvPr/>
        </p:nvSpPr>
        <p:spPr>
          <a:xfrm>
            <a:off x="4329676" y="3820397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Local Land Charges Assistant X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7B39B7-F56F-FABD-CD59-045E424B783B}"/>
              </a:ext>
            </a:extLst>
          </p:cNvPr>
          <p:cNvSpPr/>
          <p:nvPr/>
        </p:nvSpPr>
        <p:spPr>
          <a:xfrm>
            <a:off x="5447999" y="316550"/>
            <a:ext cx="1296000" cy="792000"/>
          </a:xfrm>
          <a:prstGeom prst="rect">
            <a:avLst/>
          </a:prstGeom>
          <a:solidFill>
            <a:srgbClr val="C49C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Assistant Director (Governance and Public Protection) and Monitoring Officer</a:t>
            </a:r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49F3F8F-C7ED-3385-2621-70D60690DDBB}"/>
              </a:ext>
            </a:extLst>
          </p:cNvPr>
          <p:cNvCxnSpPr/>
          <p:nvPr/>
        </p:nvCxnSpPr>
        <p:spPr>
          <a:xfrm>
            <a:off x="5007087" y="2129622"/>
            <a:ext cx="22925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C8BE71F-25A4-CE75-5196-0BC038A6F542}"/>
              </a:ext>
            </a:extLst>
          </p:cNvPr>
          <p:cNvCxnSpPr>
            <a:cxnSpLocks/>
          </p:cNvCxnSpPr>
          <p:nvPr/>
        </p:nvCxnSpPr>
        <p:spPr>
          <a:xfrm>
            <a:off x="9057358" y="1256921"/>
            <a:ext cx="0" cy="1701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6F18D5B-E40F-C678-2028-4D6064902218}"/>
              </a:ext>
            </a:extLst>
          </p:cNvPr>
          <p:cNvSpPr/>
          <p:nvPr/>
        </p:nvSpPr>
        <p:spPr>
          <a:xfrm>
            <a:off x="8409358" y="2102067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Data and Information Governance Officer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A48F46-3E2B-C2A3-93E6-DE73B6AE2055}"/>
              </a:ext>
            </a:extLst>
          </p:cNvPr>
          <p:cNvSpPr/>
          <p:nvPr/>
        </p:nvSpPr>
        <p:spPr>
          <a:xfrm>
            <a:off x="8388505" y="1409321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Governance Support Team Leader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30D754-98CB-5ABA-F688-B6A085065DB3}"/>
              </a:ext>
            </a:extLst>
          </p:cNvPr>
          <p:cNvSpPr/>
          <p:nvPr/>
        </p:nvSpPr>
        <p:spPr>
          <a:xfrm>
            <a:off x="8409358" y="2794813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Legal Executive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307B83-24C1-FBF3-7797-B28933309AEB}"/>
              </a:ext>
            </a:extLst>
          </p:cNvPr>
          <p:cNvSpPr/>
          <p:nvPr/>
        </p:nvSpPr>
        <p:spPr>
          <a:xfrm>
            <a:off x="8409358" y="3487187"/>
            <a:ext cx="1296000" cy="676373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Governance Support Assistant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A7BA9B8-6BA5-42E5-F8DC-B7D458F18471}"/>
              </a:ext>
            </a:extLst>
          </p:cNvPr>
          <p:cNvCxnSpPr/>
          <p:nvPr/>
        </p:nvCxnSpPr>
        <p:spPr>
          <a:xfrm>
            <a:off x="3128773" y="1256921"/>
            <a:ext cx="59285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767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B2DA51F-A449-69EF-CD46-207DCE48F189}"/>
              </a:ext>
            </a:extLst>
          </p:cNvPr>
          <p:cNvCxnSpPr>
            <a:cxnSpLocks/>
            <a:endCxn id="61" idx="2"/>
          </p:cNvCxnSpPr>
          <p:nvPr/>
        </p:nvCxnSpPr>
        <p:spPr>
          <a:xfrm flipH="1">
            <a:off x="8643117" y="2063931"/>
            <a:ext cx="13203" cy="1663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71D09F0-53C3-386B-91BD-F72B6A223E6D}"/>
              </a:ext>
            </a:extLst>
          </p:cNvPr>
          <p:cNvCxnSpPr>
            <a:cxnSpLocks/>
            <a:endCxn id="44" idx="2"/>
          </p:cNvCxnSpPr>
          <p:nvPr/>
        </p:nvCxnSpPr>
        <p:spPr>
          <a:xfrm>
            <a:off x="6940731" y="2063931"/>
            <a:ext cx="18119" cy="2724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1D13BA-C586-F89C-724B-CAC57041D783}"/>
              </a:ext>
            </a:extLst>
          </p:cNvPr>
          <p:cNvCxnSpPr>
            <a:cxnSpLocks/>
          </p:cNvCxnSpPr>
          <p:nvPr/>
        </p:nvCxnSpPr>
        <p:spPr>
          <a:xfrm>
            <a:off x="10630658" y="1128703"/>
            <a:ext cx="0" cy="2026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E83724B-89AF-4C28-C2EF-5D6362648A9C}"/>
              </a:ext>
            </a:extLst>
          </p:cNvPr>
          <p:cNvCxnSpPr/>
          <p:nvPr/>
        </p:nvCxnSpPr>
        <p:spPr>
          <a:xfrm>
            <a:off x="4076764" y="1121408"/>
            <a:ext cx="0" cy="264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62EEFA9-A796-08AC-427A-46D8DEB0F4AE}"/>
              </a:ext>
            </a:extLst>
          </p:cNvPr>
          <p:cNvCxnSpPr/>
          <p:nvPr/>
        </p:nvCxnSpPr>
        <p:spPr>
          <a:xfrm>
            <a:off x="1719552" y="1128703"/>
            <a:ext cx="0" cy="1102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1E72CAE-27F6-4D64-B489-2B88240D8BD8}"/>
              </a:ext>
            </a:extLst>
          </p:cNvPr>
          <p:cNvCxnSpPr>
            <a:cxnSpLocks/>
          </p:cNvCxnSpPr>
          <p:nvPr/>
        </p:nvCxnSpPr>
        <p:spPr>
          <a:xfrm>
            <a:off x="7817369" y="1127452"/>
            <a:ext cx="242" cy="9364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F2239D5-CDE9-4E54-A912-11EFF4CB5F07}"/>
              </a:ext>
            </a:extLst>
          </p:cNvPr>
          <p:cNvSpPr/>
          <p:nvPr/>
        </p:nvSpPr>
        <p:spPr>
          <a:xfrm>
            <a:off x="5462687" y="322051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of Service (Public Protection)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17DB03-3E25-4352-A52E-591895B8EDA5}"/>
              </a:ext>
            </a:extLst>
          </p:cNvPr>
          <p:cNvSpPr/>
          <p:nvPr/>
        </p:nvSpPr>
        <p:spPr>
          <a:xfrm>
            <a:off x="1071794" y="1264680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Environmental Health Manager – Commercial Team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5B8C54-3CB2-4057-80A9-6CA640F126F0}"/>
              </a:ext>
            </a:extLst>
          </p:cNvPr>
          <p:cNvSpPr/>
          <p:nvPr/>
        </p:nvSpPr>
        <p:spPr>
          <a:xfrm>
            <a:off x="3472340" y="1277526"/>
            <a:ext cx="1296000" cy="720248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Environmental Health Manager – Environment &amp; Private Sector Housing Team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975020-9782-40BB-9D05-4C93B2AD22EA}"/>
              </a:ext>
            </a:extLst>
          </p:cNvPr>
          <p:cNvSpPr/>
          <p:nvPr/>
        </p:nvSpPr>
        <p:spPr>
          <a:xfrm>
            <a:off x="7169370" y="1296941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Community Safety Manager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0AFCE05-A00D-473B-B87A-B8D90D55937E}"/>
              </a:ext>
            </a:extLst>
          </p:cNvPr>
          <p:cNvSpPr/>
          <p:nvPr/>
        </p:nvSpPr>
        <p:spPr>
          <a:xfrm>
            <a:off x="9952779" y="1253742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Licensing Manager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8577E5F-BDD6-4C00-930D-DD49E658C224}"/>
              </a:ext>
            </a:extLst>
          </p:cNvPr>
          <p:cNvSpPr/>
          <p:nvPr/>
        </p:nvSpPr>
        <p:spPr>
          <a:xfrm>
            <a:off x="9952776" y="2664501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Technical Support Officer X2</a:t>
            </a:r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D9C149F-1CC4-4158-AE73-FE1818353972}"/>
              </a:ext>
            </a:extLst>
          </p:cNvPr>
          <p:cNvSpPr/>
          <p:nvPr/>
        </p:nvSpPr>
        <p:spPr>
          <a:xfrm>
            <a:off x="9952776" y="1998468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Licensing Officer X2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475A30B-9903-489C-AB7C-42CC88F281D4}"/>
              </a:ext>
            </a:extLst>
          </p:cNvPr>
          <p:cNvSpPr/>
          <p:nvPr/>
        </p:nvSpPr>
        <p:spPr>
          <a:xfrm>
            <a:off x="3646817" y="2188404"/>
            <a:ext cx="1179822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Private Sector Housing Officer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727E5C3-370E-4B86-ACDE-95A452C379F7}"/>
              </a:ext>
            </a:extLst>
          </p:cNvPr>
          <p:cNvSpPr/>
          <p:nvPr/>
        </p:nvSpPr>
        <p:spPr>
          <a:xfrm>
            <a:off x="2433010" y="2189074"/>
            <a:ext cx="1162821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Housing Grants Officer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F0A18CF-7F05-4ECF-BEFE-264D0A33C158}"/>
              </a:ext>
            </a:extLst>
          </p:cNvPr>
          <p:cNvSpPr/>
          <p:nvPr/>
        </p:nvSpPr>
        <p:spPr>
          <a:xfrm>
            <a:off x="4876712" y="3212731"/>
            <a:ext cx="1233975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Technical Support Officer 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6CD4607-0EAF-4EDB-B309-43E1468C05D9}"/>
              </a:ext>
            </a:extLst>
          </p:cNvPr>
          <p:cNvSpPr/>
          <p:nvPr/>
        </p:nvSpPr>
        <p:spPr>
          <a:xfrm>
            <a:off x="4877352" y="2185864"/>
            <a:ext cx="1220979" cy="501753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Environmental Health Officer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2B7DB98-8C2F-4C54-BBC1-4827F27BD847}"/>
              </a:ext>
            </a:extLst>
          </p:cNvPr>
          <p:cNvSpPr/>
          <p:nvPr/>
        </p:nvSpPr>
        <p:spPr>
          <a:xfrm>
            <a:off x="5465877" y="1302283"/>
            <a:ext cx="1297753" cy="528593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Safer Streets Co-Ordinator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92E85D4-0F0E-47C6-96F8-242D87914E37}"/>
              </a:ext>
            </a:extLst>
          </p:cNvPr>
          <p:cNvSpPr/>
          <p:nvPr/>
        </p:nvSpPr>
        <p:spPr>
          <a:xfrm>
            <a:off x="6310850" y="2757666"/>
            <a:ext cx="1296000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Neighbourhoods Officer X3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879CC0-A55D-44FA-BF27-4582C07A7AE8}"/>
              </a:ext>
            </a:extLst>
          </p:cNvPr>
          <p:cNvSpPr/>
          <p:nvPr/>
        </p:nvSpPr>
        <p:spPr>
          <a:xfrm>
            <a:off x="6310850" y="3265688"/>
            <a:ext cx="1296000" cy="519983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Technical Support Officer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735D12C-C6F8-48BB-AE69-6E5AE4EF387C}"/>
              </a:ext>
            </a:extLst>
          </p:cNvPr>
          <p:cNvSpPr/>
          <p:nvPr/>
        </p:nvSpPr>
        <p:spPr>
          <a:xfrm>
            <a:off x="6310850" y="4356810"/>
            <a:ext cx="1296000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Neighbourhoods Enforcement Officer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240AAE1-EB37-4D11-AD56-B173593AC0F0}"/>
              </a:ext>
            </a:extLst>
          </p:cNvPr>
          <p:cNvSpPr/>
          <p:nvPr/>
        </p:nvSpPr>
        <p:spPr>
          <a:xfrm>
            <a:off x="1071552" y="1973299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Environmental Health Officer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E4E4E6C-3F2A-458D-B85A-053F286DCCF6}"/>
              </a:ext>
            </a:extLst>
          </p:cNvPr>
          <p:cNvSpPr/>
          <p:nvPr/>
        </p:nvSpPr>
        <p:spPr>
          <a:xfrm>
            <a:off x="1071552" y="3318664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Technical Support Officer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5C8BCB3-0BC4-4689-A418-E5B70D85A0FC}"/>
              </a:ext>
            </a:extLst>
          </p:cNvPr>
          <p:cNvCxnSpPr>
            <a:cxnSpLocks/>
            <a:stCxn id="6" idx="2"/>
            <a:endCxn id="41" idx="0"/>
          </p:cNvCxnSpPr>
          <p:nvPr/>
        </p:nvCxnSpPr>
        <p:spPr>
          <a:xfrm>
            <a:off x="6110687" y="898051"/>
            <a:ext cx="4067" cy="40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ight Triangle 37">
            <a:extLst>
              <a:ext uri="{FF2B5EF4-FFF2-40B4-BE49-F238E27FC236}">
                <a16:creationId xmlns:a16="http://schemas.microsoft.com/office/drawing/2014/main" id="{BA05CBD5-B7FB-4FE4-9934-EACF5E190238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rgbClr val="C49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AACB62B-B1C9-466B-8F6D-9F37FFA3AC6A}"/>
              </a:ext>
            </a:extLst>
          </p:cNvPr>
          <p:cNvSpPr/>
          <p:nvPr/>
        </p:nvSpPr>
        <p:spPr>
          <a:xfrm>
            <a:off x="3658524" y="2723068"/>
            <a:ext cx="1171069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Private Sector Housing Officer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DF29A19-D6D8-4CD8-9C75-CDD5B68D7F52}"/>
              </a:ext>
            </a:extLst>
          </p:cNvPr>
          <p:cNvSpPr/>
          <p:nvPr/>
        </p:nvSpPr>
        <p:spPr>
          <a:xfrm>
            <a:off x="4863457" y="2723068"/>
            <a:ext cx="1232543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Environmental Protection Officer X 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6036A61-08FA-420C-84D0-242A1F602551}"/>
              </a:ext>
            </a:extLst>
          </p:cNvPr>
          <p:cNvSpPr/>
          <p:nvPr/>
        </p:nvSpPr>
        <p:spPr>
          <a:xfrm>
            <a:off x="6310851" y="2188404"/>
            <a:ext cx="1296000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Neighbourhoods Officer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5F3F3C-23E1-4EDD-8B4A-5A293F6FDEB6}"/>
              </a:ext>
            </a:extLst>
          </p:cNvPr>
          <p:cNvSpPr/>
          <p:nvPr/>
        </p:nvSpPr>
        <p:spPr>
          <a:xfrm>
            <a:off x="7974456" y="2193511"/>
            <a:ext cx="1296000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CCTV Control Room Supervisor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4D90874-63D6-4660-B7FA-E8265C944375}"/>
              </a:ext>
            </a:extLst>
          </p:cNvPr>
          <p:cNvSpPr/>
          <p:nvPr/>
        </p:nvSpPr>
        <p:spPr>
          <a:xfrm>
            <a:off x="7974456" y="2758837"/>
            <a:ext cx="1296000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CCTV Operator X 8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F5C07AD-143E-4693-BA96-CA4D83AF6793}"/>
              </a:ext>
            </a:extLst>
          </p:cNvPr>
          <p:cNvSpPr/>
          <p:nvPr/>
        </p:nvSpPr>
        <p:spPr>
          <a:xfrm>
            <a:off x="6310850" y="3849924"/>
            <a:ext cx="1296000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Neighbourhoods Assistant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31D2D1F-1C44-4A80-8B36-297945F1C6C9}"/>
              </a:ext>
            </a:extLst>
          </p:cNvPr>
          <p:cNvSpPr/>
          <p:nvPr/>
        </p:nvSpPr>
        <p:spPr>
          <a:xfrm>
            <a:off x="7995117" y="3295046"/>
            <a:ext cx="1296000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Casual CCTV Operator X2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D975FAB-B531-4BA1-942D-33B72E83DC49}"/>
              </a:ext>
            </a:extLst>
          </p:cNvPr>
          <p:cNvSpPr/>
          <p:nvPr/>
        </p:nvSpPr>
        <p:spPr>
          <a:xfrm>
            <a:off x="2447344" y="3232772"/>
            <a:ext cx="1162821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Housing Grants Officer  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9596A20-FCBC-4363-8E74-194A4910218F}"/>
              </a:ext>
            </a:extLst>
          </p:cNvPr>
          <p:cNvSpPr/>
          <p:nvPr/>
        </p:nvSpPr>
        <p:spPr>
          <a:xfrm>
            <a:off x="2443415" y="2712242"/>
            <a:ext cx="1152416" cy="432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Adaptations Surveyor 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65AF707-D5EC-4C87-911A-96CC7E7C4F0D}"/>
              </a:ext>
            </a:extLst>
          </p:cNvPr>
          <p:cNvSpPr/>
          <p:nvPr/>
        </p:nvSpPr>
        <p:spPr>
          <a:xfrm>
            <a:off x="1071552" y="2691349"/>
            <a:ext cx="1296000" cy="576000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Food Health and Safety Officer X 3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1C31C3-8F5D-48ED-A2E5-BF802C46FFB3}"/>
              </a:ext>
            </a:extLst>
          </p:cNvPr>
          <p:cNvSpPr/>
          <p:nvPr/>
        </p:nvSpPr>
        <p:spPr>
          <a:xfrm>
            <a:off x="2451728" y="3759461"/>
            <a:ext cx="1158438" cy="720247"/>
          </a:xfrm>
          <a:prstGeom prst="rect">
            <a:avLst/>
          </a:prstGeom>
          <a:solidFill>
            <a:srgbClr val="E9DBE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Disabled Facility Grant Technical Support Officer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FB12414-A96B-3391-481B-86CCF09AF716}"/>
              </a:ext>
            </a:extLst>
          </p:cNvPr>
          <p:cNvCxnSpPr/>
          <p:nvPr/>
        </p:nvCxnSpPr>
        <p:spPr>
          <a:xfrm>
            <a:off x="1719552" y="1128703"/>
            <a:ext cx="8911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8FC4C72-0071-E8B5-4852-32A58513E58A}"/>
              </a:ext>
            </a:extLst>
          </p:cNvPr>
          <p:cNvCxnSpPr>
            <a:cxnSpLocks/>
          </p:cNvCxnSpPr>
          <p:nvPr/>
        </p:nvCxnSpPr>
        <p:spPr>
          <a:xfrm>
            <a:off x="6940731" y="2063931"/>
            <a:ext cx="17155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17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A1B2FF7-8E7A-0B14-3175-0C9488AF9FDA}"/>
              </a:ext>
            </a:extLst>
          </p:cNvPr>
          <p:cNvCxnSpPr>
            <a:cxnSpLocks/>
          </p:cNvCxnSpPr>
          <p:nvPr/>
        </p:nvCxnSpPr>
        <p:spPr>
          <a:xfrm>
            <a:off x="8254204" y="813546"/>
            <a:ext cx="0" cy="197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A4ABD7D-3B44-ED8C-9020-4483DD81C795}"/>
              </a:ext>
            </a:extLst>
          </p:cNvPr>
          <p:cNvCxnSpPr/>
          <p:nvPr/>
        </p:nvCxnSpPr>
        <p:spPr>
          <a:xfrm>
            <a:off x="5138017" y="1011088"/>
            <a:ext cx="0" cy="566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B102C3-F30A-3B89-1756-C7F5FE126AC0}"/>
              </a:ext>
            </a:extLst>
          </p:cNvPr>
          <p:cNvCxnSpPr/>
          <p:nvPr/>
        </p:nvCxnSpPr>
        <p:spPr>
          <a:xfrm>
            <a:off x="3123608" y="1015068"/>
            <a:ext cx="0" cy="293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5C61C445-400D-493B-A1D8-5DB5C6A229A4}"/>
              </a:ext>
            </a:extLst>
          </p:cNvPr>
          <p:cNvSpPr/>
          <p:nvPr/>
        </p:nvSpPr>
        <p:spPr>
          <a:xfrm>
            <a:off x="8480873" y="1163278"/>
            <a:ext cx="1440000" cy="57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Assistant Director (Leisure, Culture and Place)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4DC90D-FAB6-404A-9F82-E5B2B6C5F19F}"/>
              </a:ext>
            </a:extLst>
          </p:cNvPr>
          <p:cNvSpPr/>
          <p:nvPr/>
        </p:nvSpPr>
        <p:spPr>
          <a:xfrm>
            <a:off x="6482800" y="1146855"/>
            <a:ext cx="1440000" cy="576000"/>
          </a:xfrm>
          <a:prstGeom prst="rect">
            <a:avLst/>
          </a:prstGeom>
          <a:solidFill>
            <a:srgbClr val="F4B18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Assistant Director (Planning and Growth)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41" name="Right Triangle 40">
            <a:extLst>
              <a:ext uri="{FF2B5EF4-FFF2-40B4-BE49-F238E27FC236}">
                <a16:creationId xmlns:a16="http://schemas.microsoft.com/office/drawing/2014/main" id="{E2FB43F5-C5E9-4519-9FF1-118FDFAD63B6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914E763-6BA2-4EFF-B60A-BA2566834D60}"/>
              </a:ext>
            </a:extLst>
          </p:cNvPr>
          <p:cNvSpPr/>
          <p:nvPr/>
        </p:nvSpPr>
        <p:spPr>
          <a:xfrm>
            <a:off x="4452053" y="1136896"/>
            <a:ext cx="1440000" cy="576000"/>
          </a:xfrm>
          <a:prstGeom prst="rect">
            <a:avLst/>
          </a:prstGeom>
          <a:solidFill>
            <a:srgbClr val="F4B18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Head of Economic Development &amp; Inward Investment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DE74504-2A71-4C00-A727-31AD13685B0D}"/>
              </a:ext>
            </a:extLst>
          </p:cNvPr>
          <p:cNvSpPr/>
          <p:nvPr/>
        </p:nvSpPr>
        <p:spPr>
          <a:xfrm>
            <a:off x="6482800" y="1855587"/>
            <a:ext cx="1440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East Midlands Building Control Manager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FE10A0C-7A43-4BC3-A6E2-A7531FB35DC4}"/>
              </a:ext>
            </a:extLst>
          </p:cNvPr>
          <p:cNvSpPr/>
          <p:nvPr/>
        </p:nvSpPr>
        <p:spPr>
          <a:xfrm>
            <a:off x="6477353" y="2564320"/>
            <a:ext cx="1440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Office Manager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85E802B-FA82-4DB1-88D6-A7D4CE3E872C}"/>
              </a:ext>
            </a:extLst>
          </p:cNvPr>
          <p:cNvSpPr/>
          <p:nvPr/>
        </p:nvSpPr>
        <p:spPr>
          <a:xfrm>
            <a:off x="6482800" y="3278011"/>
            <a:ext cx="1440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Planning Policy Manager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A41D735-CB4B-44FF-95EC-90C05DC15C39}"/>
              </a:ext>
            </a:extLst>
          </p:cNvPr>
          <p:cNvSpPr/>
          <p:nvPr/>
        </p:nvSpPr>
        <p:spPr>
          <a:xfrm>
            <a:off x="6482800" y="3981785"/>
            <a:ext cx="1440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Development Management &amp; Enforcement Manager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ADFE541-C987-4AB3-BE57-76E1BD670552}"/>
              </a:ext>
            </a:extLst>
          </p:cNvPr>
          <p:cNvSpPr/>
          <p:nvPr/>
        </p:nvSpPr>
        <p:spPr>
          <a:xfrm>
            <a:off x="4446606" y="1824654"/>
            <a:ext cx="1440000" cy="49528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Heritage Action Zone Project Manager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9D6823F-1C38-441E-84FB-59B8A524F93A}"/>
              </a:ext>
            </a:extLst>
          </p:cNvPr>
          <p:cNvSpPr/>
          <p:nvPr/>
        </p:nvSpPr>
        <p:spPr>
          <a:xfrm>
            <a:off x="4454775" y="2388489"/>
            <a:ext cx="1440000" cy="488336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Business and Skills Officer 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A9EC5C0-0A38-44B0-85B1-741D54DD3D31}"/>
              </a:ext>
            </a:extLst>
          </p:cNvPr>
          <p:cNvSpPr/>
          <p:nvPr/>
        </p:nvSpPr>
        <p:spPr>
          <a:xfrm>
            <a:off x="4443204" y="2933339"/>
            <a:ext cx="1440000" cy="769853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Tourism and Visitor Economy Officer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D7F92D2-ABDD-4271-A6CD-2F55DC26C6A8}"/>
              </a:ext>
            </a:extLst>
          </p:cNvPr>
          <p:cNvSpPr/>
          <p:nvPr/>
        </p:nvSpPr>
        <p:spPr>
          <a:xfrm>
            <a:off x="4443204" y="3795133"/>
            <a:ext cx="1440000" cy="488336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Grantham Engagement Manager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6C93A75-AF1D-4B9D-97B7-D95F2E6C0D04}"/>
              </a:ext>
            </a:extLst>
          </p:cNvPr>
          <p:cNvSpPr/>
          <p:nvPr/>
        </p:nvSpPr>
        <p:spPr>
          <a:xfrm>
            <a:off x="4443204" y="4361944"/>
            <a:ext cx="1440000" cy="575999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Future High Street Fund Programme Support Officer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98CDA48-57F6-44C7-BCBC-9B41EFA38032}"/>
              </a:ext>
            </a:extLst>
          </p:cNvPr>
          <p:cNvSpPr/>
          <p:nvPr/>
        </p:nvSpPr>
        <p:spPr>
          <a:xfrm>
            <a:off x="8491765" y="1876913"/>
            <a:ext cx="1440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Arts and Cultural Services Manager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F46BB3AB-DF49-47E6-B713-94678250601A}"/>
              </a:ext>
            </a:extLst>
          </p:cNvPr>
          <p:cNvSpPr/>
          <p:nvPr/>
        </p:nvSpPr>
        <p:spPr>
          <a:xfrm>
            <a:off x="8491765" y="2580743"/>
            <a:ext cx="1440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Leisure &amp; Open Spaces Team Leader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24175D-EF34-A844-E450-1A7C2280045F}"/>
              </a:ext>
            </a:extLst>
          </p:cNvPr>
          <p:cNvSpPr/>
          <p:nvPr/>
        </p:nvSpPr>
        <p:spPr>
          <a:xfrm>
            <a:off x="4443204" y="5540571"/>
            <a:ext cx="1440000" cy="488336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UKSPF Project Manager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05C662-7158-7F0D-9713-F1042E716736}"/>
              </a:ext>
            </a:extLst>
          </p:cNvPr>
          <p:cNvSpPr/>
          <p:nvPr/>
        </p:nvSpPr>
        <p:spPr>
          <a:xfrm>
            <a:off x="436453" y="381942"/>
            <a:ext cx="1440000" cy="63777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Director of Growth and Culture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D0220B-68FD-7E4C-9654-C7F1BC6953CC}"/>
              </a:ext>
            </a:extLst>
          </p:cNvPr>
          <p:cNvSpPr/>
          <p:nvPr/>
        </p:nvSpPr>
        <p:spPr>
          <a:xfrm>
            <a:off x="2394759" y="1163278"/>
            <a:ext cx="1440000" cy="576000"/>
          </a:xfrm>
          <a:prstGeom prst="rect">
            <a:avLst/>
          </a:prstGeom>
          <a:solidFill>
            <a:srgbClr val="F4B18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Communications Manager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B1B445-31A6-D1C6-2B40-7877E0DE72B0}"/>
              </a:ext>
            </a:extLst>
          </p:cNvPr>
          <p:cNvSpPr/>
          <p:nvPr/>
        </p:nvSpPr>
        <p:spPr>
          <a:xfrm>
            <a:off x="2403608" y="1866941"/>
            <a:ext cx="1440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Consultation and Engagement Officer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4D9084-733D-D263-10EE-8336E4391EAE}"/>
              </a:ext>
            </a:extLst>
          </p:cNvPr>
          <p:cNvSpPr/>
          <p:nvPr/>
        </p:nvSpPr>
        <p:spPr>
          <a:xfrm>
            <a:off x="2394759" y="2602674"/>
            <a:ext cx="1440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Communications Officer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1D32FBA-3F51-F598-8740-F11138105EE8}"/>
              </a:ext>
            </a:extLst>
          </p:cNvPr>
          <p:cNvCxnSpPr>
            <a:endCxn id="8" idx="0"/>
          </p:cNvCxnSpPr>
          <p:nvPr/>
        </p:nvCxnSpPr>
        <p:spPr>
          <a:xfrm>
            <a:off x="9200873" y="1011088"/>
            <a:ext cx="0" cy="152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DF40EEF-5C0A-DB1D-B345-00DABBB7F773}"/>
              </a:ext>
            </a:extLst>
          </p:cNvPr>
          <p:cNvSpPr/>
          <p:nvPr/>
        </p:nvSpPr>
        <p:spPr>
          <a:xfrm>
            <a:off x="8491765" y="3322872"/>
            <a:ext cx="1440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Street Scene Manager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A2E77A-504C-B239-21D9-F34279645E1E}"/>
              </a:ext>
            </a:extLst>
          </p:cNvPr>
          <p:cNvSpPr/>
          <p:nvPr/>
        </p:nvSpPr>
        <p:spPr>
          <a:xfrm>
            <a:off x="4443204" y="4994457"/>
            <a:ext cx="1440000" cy="4896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Programme Support Officer 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025532A-A9FB-5485-C5B2-AFFBD4198CF5}"/>
              </a:ext>
            </a:extLst>
          </p:cNvPr>
          <p:cNvSpPr/>
          <p:nvPr/>
        </p:nvSpPr>
        <p:spPr>
          <a:xfrm>
            <a:off x="7534204" y="332796"/>
            <a:ext cx="1440000" cy="576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Chief Executive</a:t>
            </a:r>
            <a:endParaRPr lang="en-GB" sz="900" dirty="0">
              <a:solidFill>
                <a:schemeClr val="bg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235D2F-68AB-EE90-AC21-4D457677639F}"/>
              </a:ext>
            </a:extLst>
          </p:cNvPr>
          <p:cNvCxnSpPr/>
          <p:nvPr/>
        </p:nvCxnSpPr>
        <p:spPr>
          <a:xfrm>
            <a:off x="7197353" y="1011088"/>
            <a:ext cx="2003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2D1A9DC-2391-E07D-52E7-C709EF6175B6}"/>
              </a:ext>
            </a:extLst>
          </p:cNvPr>
          <p:cNvCxnSpPr/>
          <p:nvPr/>
        </p:nvCxnSpPr>
        <p:spPr>
          <a:xfrm>
            <a:off x="7199892" y="1002616"/>
            <a:ext cx="0" cy="152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E9847201-D8C2-9B2C-850E-E5647AB8147A}"/>
              </a:ext>
            </a:extLst>
          </p:cNvPr>
          <p:cNvSpPr/>
          <p:nvPr/>
        </p:nvSpPr>
        <p:spPr>
          <a:xfrm>
            <a:off x="2403608" y="435088"/>
            <a:ext cx="1440000" cy="576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Assistant Director (Leisure, Culture and Place)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F80C853-F226-1CD0-BF22-6BD909B967AB}"/>
              </a:ext>
            </a:extLst>
          </p:cNvPr>
          <p:cNvSpPr/>
          <p:nvPr/>
        </p:nvSpPr>
        <p:spPr>
          <a:xfrm>
            <a:off x="4443204" y="439185"/>
            <a:ext cx="1440000" cy="576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Assistant Director (Planning and Growth)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500FBFA-618F-6E90-AAF8-EC57C7955B99}"/>
              </a:ext>
            </a:extLst>
          </p:cNvPr>
          <p:cNvSpPr/>
          <p:nvPr/>
        </p:nvSpPr>
        <p:spPr>
          <a:xfrm>
            <a:off x="2394759" y="3338407"/>
            <a:ext cx="1440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Communications Officer X2</a:t>
            </a:r>
          </a:p>
        </p:txBody>
      </p:sp>
    </p:spTree>
    <p:extLst>
      <p:ext uri="{BB962C8B-B14F-4D97-AF65-F5344CB8AC3E}">
        <p14:creationId xmlns:p14="http://schemas.microsoft.com/office/powerpoint/2010/main" val="1766321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1A3FF98-2D82-D8DE-6118-B080AD32F86D}"/>
              </a:ext>
            </a:extLst>
          </p:cNvPr>
          <p:cNvCxnSpPr/>
          <p:nvPr/>
        </p:nvCxnSpPr>
        <p:spPr>
          <a:xfrm>
            <a:off x="10702834" y="1428206"/>
            <a:ext cx="0" cy="299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E3A14D4-597C-C826-5D47-8B242EAF9A1A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7953405" y="1428206"/>
            <a:ext cx="6235" cy="3134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1642396-970D-FC25-ED90-28F443B5C6CC}"/>
              </a:ext>
            </a:extLst>
          </p:cNvPr>
          <p:cNvCxnSpPr>
            <a:cxnSpLocks/>
          </p:cNvCxnSpPr>
          <p:nvPr/>
        </p:nvCxnSpPr>
        <p:spPr>
          <a:xfrm>
            <a:off x="2242373" y="1428206"/>
            <a:ext cx="0" cy="753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12B84C85-FA73-978D-1F4C-712009D1102F}"/>
              </a:ext>
            </a:extLst>
          </p:cNvPr>
          <p:cNvSpPr/>
          <p:nvPr/>
        </p:nvSpPr>
        <p:spPr>
          <a:xfrm flipH="1">
            <a:off x="10558312" y="5406751"/>
            <a:ext cx="1633688" cy="150162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A8190E-C5C8-43AA-BE87-B68F56E52559}"/>
              </a:ext>
            </a:extLst>
          </p:cNvPr>
          <p:cNvSpPr/>
          <p:nvPr/>
        </p:nvSpPr>
        <p:spPr>
          <a:xfrm>
            <a:off x="1568274" y="1618543"/>
            <a:ext cx="1296000" cy="7166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Deputy Director (Finance and ICT) and Deputy Section 151 Officer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B37EA2-3EDB-4127-9963-94920AA8677A}"/>
              </a:ext>
            </a:extLst>
          </p:cNvPr>
          <p:cNvSpPr/>
          <p:nvPr/>
        </p:nvSpPr>
        <p:spPr>
          <a:xfrm>
            <a:off x="3245547" y="1606106"/>
            <a:ext cx="1296000" cy="7290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of Service (Revenues, Benefits,  Customer Services and Community)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00CB2A-C3DD-4E98-A3A4-D4F0257DEF43}"/>
              </a:ext>
            </a:extLst>
          </p:cNvPr>
          <p:cNvSpPr/>
          <p:nvPr/>
        </p:nvSpPr>
        <p:spPr>
          <a:xfrm>
            <a:off x="7305405" y="1618543"/>
            <a:ext cx="1296000" cy="6765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of Service (Property &amp; IT)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ECFBFC-F60A-4E32-BA5F-DF23FB8132C6}"/>
              </a:ext>
            </a:extLst>
          </p:cNvPr>
          <p:cNvSpPr/>
          <p:nvPr/>
        </p:nvSpPr>
        <p:spPr>
          <a:xfrm>
            <a:off x="7305405" y="233520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Corporate Assets Team Leader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C4DD73-B170-EB79-0DED-80897642C0CE}"/>
              </a:ext>
            </a:extLst>
          </p:cNvPr>
          <p:cNvSpPr/>
          <p:nvPr/>
        </p:nvSpPr>
        <p:spPr>
          <a:xfrm>
            <a:off x="7305405" y="382234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Reactive Maintenance Officer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CC70428-C0B6-717E-98C2-903E8E0B3BEA}"/>
              </a:ext>
            </a:extLst>
          </p:cNvPr>
          <p:cNvSpPr/>
          <p:nvPr/>
        </p:nvSpPr>
        <p:spPr>
          <a:xfrm>
            <a:off x="7305405" y="3090399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Mechanical &amp; Electrical Project Officer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123D80-B336-567A-A8AE-7A3CE8F79E8B}"/>
              </a:ext>
            </a:extLst>
          </p:cNvPr>
          <p:cNvSpPr/>
          <p:nvPr/>
        </p:nvSpPr>
        <p:spPr>
          <a:xfrm>
            <a:off x="7311640" y="4562253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Compliance and Data Officer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A9A7DD-ADEF-CCDA-5E30-D5B549D9EFF0}"/>
              </a:ext>
            </a:extLst>
          </p:cNvPr>
          <p:cNvSpPr/>
          <p:nvPr/>
        </p:nvSpPr>
        <p:spPr>
          <a:xfrm>
            <a:off x="5448000" y="1593669"/>
            <a:ext cx="1296000" cy="7415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Head of Service (Waste Management &amp; Markets)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5BA548-F751-CFAB-5109-A34127E52F44}"/>
              </a:ext>
            </a:extLst>
          </p:cNvPr>
          <p:cNvSpPr/>
          <p:nvPr/>
        </p:nvSpPr>
        <p:spPr>
          <a:xfrm>
            <a:off x="5448000" y="552977"/>
            <a:ext cx="1296000" cy="57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Deputy Chief Executive and Section 151 Officer</a:t>
            </a:r>
            <a:endParaRPr lang="en-GB" sz="900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0202843-FE23-27A3-B880-B83EA6E1D147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096000" y="1128977"/>
            <a:ext cx="0" cy="464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3780473-6B15-0093-0089-1967792BE2F1}"/>
              </a:ext>
            </a:extLst>
          </p:cNvPr>
          <p:cNvCxnSpPr>
            <a:cxnSpLocks/>
          </p:cNvCxnSpPr>
          <p:nvPr/>
        </p:nvCxnSpPr>
        <p:spPr>
          <a:xfrm>
            <a:off x="2242373" y="1428206"/>
            <a:ext cx="8460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B8D3546-8952-6A7E-22A6-B82F16D1A7D7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3893547" y="1428206"/>
            <a:ext cx="0" cy="17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27681A1-0948-8656-D7D5-FA5508D534F3}"/>
              </a:ext>
            </a:extLst>
          </p:cNvPr>
          <p:cNvSpPr/>
          <p:nvPr/>
        </p:nvSpPr>
        <p:spPr>
          <a:xfrm>
            <a:off x="10075498" y="1694532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Assets Officer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5A88FD-1722-8F7B-E39E-0BA11D84AC7E}"/>
              </a:ext>
            </a:extLst>
          </p:cNvPr>
          <p:cNvSpPr/>
          <p:nvPr/>
        </p:nvSpPr>
        <p:spPr>
          <a:xfrm>
            <a:off x="7305405" y="5265276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Systems Data Administration Officer</a:t>
            </a:r>
          </a:p>
        </p:txBody>
      </p:sp>
    </p:spTree>
    <p:extLst>
      <p:ext uri="{BB962C8B-B14F-4D97-AF65-F5344CB8AC3E}">
        <p14:creationId xmlns:p14="http://schemas.microsoft.com/office/powerpoint/2010/main" val="1125675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48C59D0-4B51-5BDD-4299-FF07F0BAC112}"/>
              </a:ext>
            </a:extLst>
          </p:cNvPr>
          <p:cNvCxnSpPr>
            <a:cxnSpLocks/>
            <a:stCxn id="7" idx="0"/>
            <a:endCxn id="14" idx="0"/>
          </p:cNvCxnSpPr>
          <p:nvPr/>
        </p:nvCxnSpPr>
        <p:spPr>
          <a:xfrm>
            <a:off x="8103000" y="2138757"/>
            <a:ext cx="0" cy="743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E01DF48-9D94-46FA-918C-8915056F5D18}"/>
              </a:ext>
            </a:extLst>
          </p:cNvPr>
          <p:cNvCxnSpPr>
            <a:cxnSpLocks/>
          </p:cNvCxnSpPr>
          <p:nvPr/>
        </p:nvCxnSpPr>
        <p:spPr>
          <a:xfrm>
            <a:off x="6086459" y="666678"/>
            <a:ext cx="9541" cy="1106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57B13417-C36A-43FC-A283-CADB51E2DCB7}"/>
              </a:ext>
            </a:extLst>
          </p:cNvPr>
          <p:cNvSpPr/>
          <p:nvPr/>
        </p:nvSpPr>
        <p:spPr>
          <a:xfrm>
            <a:off x="5426687" y="857127"/>
            <a:ext cx="1317600" cy="7348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Head of Service (Waste Management &amp; Markets)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C6B5A1-19AD-446E-BC31-5EC4EFF5D250}"/>
              </a:ext>
            </a:extLst>
          </p:cNvPr>
          <p:cNvSpPr/>
          <p:nvPr/>
        </p:nvSpPr>
        <p:spPr>
          <a:xfrm>
            <a:off x="7455000" y="213875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Waste &amp; Recycling Manager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CF4F64-E8B0-4725-AA7E-1F60FBF1350C}"/>
              </a:ext>
            </a:extLst>
          </p:cNvPr>
          <p:cNvSpPr/>
          <p:nvPr/>
        </p:nvSpPr>
        <p:spPr>
          <a:xfrm>
            <a:off x="7455000" y="3629863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Business Support Team Leader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4AFAE2-6BF0-432A-B70E-9A1678810ECA}"/>
              </a:ext>
            </a:extLst>
          </p:cNvPr>
          <p:cNvSpPr/>
          <p:nvPr/>
        </p:nvSpPr>
        <p:spPr>
          <a:xfrm>
            <a:off x="7455000" y="2882010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Waste &amp; Recycling Assistant Manager</a:t>
            </a:r>
          </a:p>
        </p:txBody>
      </p:sp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6A4FD275-0F9B-4458-8F50-0B97AB570932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1B5E86-E38A-4ADB-BA5B-A0CA4192AB23}"/>
              </a:ext>
            </a:extLst>
          </p:cNvPr>
          <p:cNvSpPr/>
          <p:nvPr/>
        </p:nvSpPr>
        <p:spPr>
          <a:xfrm>
            <a:off x="7455000" y="4377716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Transport Manager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1DC264-62AB-48C8-BEC7-BA4FBB6785F2}"/>
              </a:ext>
            </a:extLst>
          </p:cNvPr>
          <p:cNvSpPr/>
          <p:nvPr/>
        </p:nvSpPr>
        <p:spPr>
          <a:xfrm>
            <a:off x="7455000" y="5125569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Commercial Waste Account Manager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E982ACA-0D22-4493-A64C-E7D5A77ABD93}"/>
              </a:ext>
            </a:extLst>
          </p:cNvPr>
          <p:cNvSpPr/>
          <p:nvPr/>
        </p:nvSpPr>
        <p:spPr>
          <a:xfrm>
            <a:off x="2940265" y="2029274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Markets Manager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7C90EC-CE1D-817D-4B46-5588ACA5E7D5}"/>
              </a:ext>
            </a:extLst>
          </p:cNvPr>
          <p:cNvSpPr/>
          <p:nvPr/>
        </p:nvSpPr>
        <p:spPr>
          <a:xfrm>
            <a:off x="1301655" y="3063162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Stamford Market Chargehand X2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83E231-8F1F-EC60-72B6-1EC4519C2159}"/>
              </a:ext>
            </a:extLst>
          </p:cNvPr>
          <p:cNvSpPr/>
          <p:nvPr/>
        </p:nvSpPr>
        <p:spPr>
          <a:xfrm>
            <a:off x="3644064" y="3917863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Casual Market Operative x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4202DF-0B19-FCA4-EDE5-4A96DC6B7CB8}"/>
              </a:ext>
            </a:extLst>
          </p:cNvPr>
          <p:cNvSpPr/>
          <p:nvPr/>
        </p:nvSpPr>
        <p:spPr>
          <a:xfrm>
            <a:off x="5426687" y="201425"/>
            <a:ext cx="1296000" cy="57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Deputy Chief Executive and Section 151 Officer</a:t>
            </a:r>
            <a:endParaRPr lang="en-GB" sz="9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C56AB9-5C30-FB45-074C-DD7AAA4AFC8E}"/>
              </a:ext>
            </a:extLst>
          </p:cNvPr>
          <p:cNvSpPr/>
          <p:nvPr/>
        </p:nvSpPr>
        <p:spPr>
          <a:xfrm>
            <a:off x="4566176" y="3063162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Grantham Market Chargehand 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3E0610-965C-7D36-94D7-DEEAF80382A9}"/>
              </a:ext>
            </a:extLst>
          </p:cNvPr>
          <p:cNvSpPr/>
          <p:nvPr/>
        </p:nvSpPr>
        <p:spPr>
          <a:xfrm>
            <a:off x="2206000" y="3917863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 Market Operative x 15 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5EF999FC-9551-60F6-D237-0DB09580D6B1}"/>
              </a:ext>
            </a:extLst>
          </p:cNvPr>
          <p:cNvCxnSpPr>
            <a:stCxn id="2" idx="0"/>
            <a:endCxn id="8" idx="0"/>
          </p:cNvCxnSpPr>
          <p:nvPr/>
        </p:nvCxnSpPr>
        <p:spPr>
          <a:xfrm rot="5400000" flipH="1" flipV="1">
            <a:off x="3581915" y="1430902"/>
            <a:ext cx="12700" cy="3264521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993263BE-4713-9424-4351-61A7260CD822}"/>
              </a:ext>
            </a:extLst>
          </p:cNvPr>
          <p:cNvCxnSpPr>
            <a:cxnSpLocks/>
            <a:stCxn id="19" idx="0"/>
            <a:endCxn id="7" idx="0"/>
          </p:cNvCxnSpPr>
          <p:nvPr/>
        </p:nvCxnSpPr>
        <p:spPr>
          <a:xfrm rot="16200000" flipH="1">
            <a:off x="5790890" y="-173352"/>
            <a:ext cx="109483" cy="4514735"/>
          </a:xfrm>
          <a:prstGeom prst="bentConnector3">
            <a:avLst>
              <a:gd name="adj1" fmla="val -2088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FA4320-F214-2C20-5992-EBE55425F4FE}"/>
              </a:ext>
            </a:extLst>
          </p:cNvPr>
          <p:cNvCxnSpPr>
            <a:stCxn id="19" idx="2"/>
          </p:cNvCxnSpPr>
          <p:nvPr/>
        </p:nvCxnSpPr>
        <p:spPr>
          <a:xfrm>
            <a:off x="3588265" y="2605274"/>
            <a:ext cx="0" cy="230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12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26352E0-653D-33A5-1977-664B95DB3A0C}"/>
              </a:ext>
            </a:extLst>
          </p:cNvPr>
          <p:cNvCxnSpPr>
            <a:cxnSpLocks/>
          </p:cNvCxnSpPr>
          <p:nvPr/>
        </p:nvCxnSpPr>
        <p:spPr>
          <a:xfrm>
            <a:off x="9394068" y="1288869"/>
            <a:ext cx="0" cy="2155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34D8C84-7813-FD65-236C-59208D5B07DF}"/>
              </a:ext>
            </a:extLst>
          </p:cNvPr>
          <p:cNvCxnSpPr/>
          <p:nvPr/>
        </p:nvCxnSpPr>
        <p:spPr>
          <a:xfrm>
            <a:off x="7658934" y="1288869"/>
            <a:ext cx="0" cy="128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675D2F0-38FE-44A8-6943-F2D82D5037D8}"/>
              </a:ext>
            </a:extLst>
          </p:cNvPr>
          <p:cNvCxnSpPr/>
          <p:nvPr/>
        </p:nvCxnSpPr>
        <p:spPr>
          <a:xfrm>
            <a:off x="3979628" y="1288869"/>
            <a:ext cx="0" cy="130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309D470-9CCB-A1B3-6C6B-1D8D442D75C8}"/>
              </a:ext>
            </a:extLst>
          </p:cNvPr>
          <p:cNvCxnSpPr>
            <a:cxnSpLocks/>
          </p:cNvCxnSpPr>
          <p:nvPr/>
        </p:nvCxnSpPr>
        <p:spPr>
          <a:xfrm>
            <a:off x="1681942" y="1292706"/>
            <a:ext cx="0" cy="1864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A48FA55-C6A6-4E3A-B6AB-65C61577D483}"/>
              </a:ext>
            </a:extLst>
          </p:cNvPr>
          <p:cNvCxnSpPr>
            <a:cxnSpLocks/>
          </p:cNvCxnSpPr>
          <p:nvPr/>
        </p:nvCxnSpPr>
        <p:spPr>
          <a:xfrm>
            <a:off x="6095986" y="984599"/>
            <a:ext cx="0" cy="304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6C6B5A1-19AD-446E-BC31-5EC4EFF5D250}"/>
              </a:ext>
            </a:extLst>
          </p:cNvPr>
          <p:cNvSpPr/>
          <p:nvPr/>
        </p:nvSpPr>
        <p:spPr>
          <a:xfrm>
            <a:off x="5418102" y="433194"/>
            <a:ext cx="1296000" cy="57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Waste Team Manager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4DE286-A6E9-4593-A232-6721D9563934}"/>
              </a:ext>
            </a:extLst>
          </p:cNvPr>
          <p:cNvSpPr/>
          <p:nvPr/>
        </p:nvSpPr>
        <p:spPr>
          <a:xfrm>
            <a:off x="8716187" y="1552049"/>
            <a:ext cx="1355767" cy="6553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Business Support Team Leader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BF282A-1FAB-40F1-91DF-53F2B5C6B039}"/>
              </a:ext>
            </a:extLst>
          </p:cNvPr>
          <p:cNvSpPr/>
          <p:nvPr/>
        </p:nvSpPr>
        <p:spPr>
          <a:xfrm>
            <a:off x="7010936" y="1612016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Waste &amp; Recycling Assistant Manager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08B8EE-6C7B-4452-B5B1-26A577D0FCA7}"/>
              </a:ext>
            </a:extLst>
          </p:cNvPr>
          <p:cNvSpPr/>
          <p:nvPr/>
        </p:nvSpPr>
        <p:spPr>
          <a:xfrm>
            <a:off x="8716185" y="2306815"/>
            <a:ext cx="1355767" cy="5367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Operational Support Officer (Waste)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FF0965-5723-4308-BEEE-2041B868D1B1}"/>
              </a:ext>
            </a:extLst>
          </p:cNvPr>
          <p:cNvSpPr/>
          <p:nvPr/>
        </p:nvSpPr>
        <p:spPr>
          <a:xfrm>
            <a:off x="3354352" y="1583168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Transport Manager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1BA0DD-0844-4E5A-AB85-736CE246DFA7}"/>
              </a:ext>
            </a:extLst>
          </p:cNvPr>
          <p:cNvSpPr/>
          <p:nvPr/>
        </p:nvSpPr>
        <p:spPr>
          <a:xfrm>
            <a:off x="1038164" y="1576434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Commercial Waste Account Manager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A6DBEB-9353-4E7C-9703-7C176321CEDB}"/>
              </a:ext>
            </a:extLst>
          </p:cNvPr>
          <p:cNvSpPr/>
          <p:nvPr/>
        </p:nvSpPr>
        <p:spPr>
          <a:xfrm>
            <a:off x="1033942" y="2306149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Commercial Waste Co-Ordinator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D0BD14A-A7D4-4F77-8E33-248B491162AF}"/>
              </a:ext>
            </a:extLst>
          </p:cNvPr>
          <p:cNvSpPr/>
          <p:nvPr/>
        </p:nvSpPr>
        <p:spPr>
          <a:xfrm>
            <a:off x="7023294" y="230984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Waste Operations Supervisor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7A8156F-5F04-4161-8003-85BB7552AF68}"/>
              </a:ext>
            </a:extLst>
          </p:cNvPr>
          <p:cNvSpPr/>
          <p:nvPr/>
        </p:nvSpPr>
        <p:spPr>
          <a:xfrm>
            <a:off x="7010935" y="356157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Waste and Recycling Driver x 24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952B0DD-0E61-40ED-B434-0EE19CC0D5AC}"/>
              </a:ext>
            </a:extLst>
          </p:cNvPr>
          <p:cNvSpPr/>
          <p:nvPr/>
        </p:nvSpPr>
        <p:spPr>
          <a:xfrm>
            <a:off x="7023293" y="4211668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 </a:t>
            </a:r>
            <a:r>
              <a:rPr lang="en-GB" sz="900" dirty="0">
                <a:solidFill>
                  <a:schemeClr val="tx1"/>
                </a:solidFill>
              </a:rPr>
              <a:t>Operative/ Loader x 45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F4B856-C559-4849-B487-EFC2C958A93C}"/>
              </a:ext>
            </a:extLst>
          </p:cNvPr>
          <p:cNvSpPr/>
          <p:nvPr/>
        </p:nvSpPr>
        <p:spPr>
          <a:xfrm>
            <a:off x="7023293" y="487007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Casual Driver x 4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DB00D149-B8B8-4543-A614-48E8F53F4FCE}"/>
              </a:ext>
            </a:extLst>
          </p:cNvPr>
          <p:cNvSpPr/>
          <p:nvPr/>
        </p:nvSpPr>
        <p:spPr>
          <a:xfrm flipH="1">
            <a:off x="10558312" y="5406751"/>
            <a:ext cx="1633688" cy="150162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B2ED5CD-1A37-4593-A98B-DABFB5CAAABF}"/>
              </a:ext>
            </a:extLst>
          </p:cNvPr>
          <p:cNvSpPr/>
          <p:nvPr/>
        </p:nvSpPr>
        <p:spPr>
          <a:xfrm>
            <a:off x="8716185" y="2996643"/>
            <a:ext cx="1355767" cy="5629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Operational Support Officer (Finance)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87EA7DC-A6A5-4C1E-8041-3DFF0672A40D}"/>
              </a:ext>
            </a:extLst>
          </p:cNvPr>
          <p:cNvSpPr/>
          <p:nvPr/>
        </p:nvSpPr>
        <p:spPr>
          <a:xfrm>
            <a:off x="3341070" y="2306149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Workshop Supervisor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5315E51-BF75-4EC9-8CC4-58B0375BE383}"/>
              </a:ext>
            </a:extLst>
          </p:cNvPr>
          <p:cNvSpPr/>
          <p:nvPr/>
        </p:nvSpPr>
        <p:spPr>
          <a:xfrm>
            <a:off x="1041369" y="3157268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Commercial Waste Driver X2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7A84F4-03B1-482E-9145-09AF98CD9D91}"/>
              </a:ext>
            </a:extLst>
          </p:cNvPr>
          <p:cNvSpPr/>
          <p:nvPr/>
        </p:nvSpPr>
        <p:spPr>
          <a:xfrm>
            <a:off x="3341070" y="3069713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Vehicle Fitter X4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7C67267-005C-403C-B260-214DDBE13896}"/>
              </a:ext>
            </a:extLst>
          </p:cNvPr>
          <p:cNvSpPr/>
          <p:nvPr/>
        </p:nvSpPr>
        <p:spPr>
          <a:xfrm>
            <a:off x="5414260" y="2317138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Supervisor Support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C6EC1-0620-45F3-9BA7-57E8B13A80D7}"/>
              </a:ext>
            </a:extLst>
          </p:cNvPr>
          <p:cNvSpPr/>
          <p:nvPr/>
        </p:nvSpPr>
        <p:spPr>
          <a:xfrm>
            <a:off x="7023293" y="5511138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 </a:t>
            </a:r>
            <a:r>
              <a:rPr lang="en-GB" sz="900" dirty="0">
                <a:solidFill>
                  <a:schemeClr val="tx1"/>
                </a:solidFill>
              </a:rPr>
              <a:t>Casual Operative/ Loader x 5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19985CF-C801-4EC0-95A2-92D89D498A02}"/>
              </a:ext>
            </a:extLst>
          </p:cNvPr>
          <p:cNvSpPr/>
          <p:nvPr/>
        </p:nvSpPr>
        <p:spPr>
          <a:xfrm>
            <a:off x="3331628" y="3733268"/>
            <a:ext cx="1296000" cy="5236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Operational Support Officer (Transport)</a:t>
            </a: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5789F289-769C-4518-BEF4-EE693B15EB32}"/>
              </a:ext>
            </a:extLst>
          </p:cNvPr>
          <p:cNvCxnSpPr>
            <a:cxnSpLocks/>
            <a:stCxn id="35" idx="0"/>
            <a:endCxn id="15" idx="1"/>
          </p:cNvCxnSpPr>
          <p:nvPr/>
        </p:nvCxnSpPr>
        <p:spPr>
          <a:xfrm rot="5400000" flipH="1" flipV="1">
            <a:off x="6328037" y="1634239"/>
            <a:ext cx="417122" cy="9486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CD2F6A2-E3E8-29E6-DB76-BFC7E005B4BF}"/>
              </a:ext>
            </a:extLst>
          </p:cNvPr>
          <p:cNvSpPr txBox="1"/>
          <p:nvPr/>
        </p:nvSpPr>
        <p:spPr>
          <a:xfrm>
            <a:off x="583199" y="433194"/>
            <a:ext cx="2673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Waste &amp; Recycling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7848945-CBD3-88DA-C60F-E72D863C415B}"/>
              </a:ext>
            </a:extLst>
          </p:cNvPr>
          <p:cNvCxnSpPr>
            <a:cxnSpLocks/>
          </p:cNvCxnSpPr>
          <p:nvPr/>
        </p:nvCxnSpPr>
        <p:spPr>
          <a:xfrm flipV="1">
            <a:off x="1681942" y="1280160"/>
            <a:ext cx="7712126" cy="8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F40AC828-F8E6-E120-6826-68623CB57DA1}"/>
              </a:ext>
            </a:extLst>
          </p:cNvPr>
          <p:cNvSpPr/>
          <p:nvPr/>
        </p:nvSpPr>
        <p:spPr>
          <a:xfrm>
            <a:off x="7023293" y="293730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Interim Waste Operations Supervisor</a:t>
            </a:r>
          </a:p>
        </p:txBody>
      </p:sp>
    </p:spTree>
    <p:extLst>
      <p:ext uri="{BB962C8B-B14F-4D97-AF65-F5344CB8AC3E}">
        <p14:creationId xmlns:p14="http://schemas.microsoft.com/office/powerpoint/2010/main" val="3009987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5999DF-8EF2-A47C-37F2-209F630CFB12}"/>
              </a:ext>
            </a:extLst>
          </p:cNvPr>
          <p:cNvCxnSpPr>
            <a:cxnSpLocks/>
          </p:cNvCxnSpPr>
          <p:nvPr/>
        </p:nvCxnSpPr>
        <p:spPr>
          <a:xfrm flipH="1">
            <a:off x="6919123" y="1611061"/>
            <a:ext cx="1794" cy="341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C165FB2-6475-0788-0D31-1EE7D9317570}"/>
              </a:ext>
            </a:extLst>
          </p:cNvPr>
          <p:cNvCxnSpPr/>
          <p:nvPr/>
        </p:nvCxnSpPr>
        <p:spPr>
          <a:xfrm>
            <a:off x="2248250" y="1599937"/>
            <a:ext cx="0" cy="405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0E99A6-AD92-4DB0-ACCF-78383F8AE62C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6096000" y="1355247"/>
            <a:ext cx="0" cy="255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E2996AF-CB1A-3A8B-DD51-48B6DB8E8A59}"/>
              </a:ext>
            </a:extLst>
          </p:cNvPr>
          <p:cNvCxnSpPr>
            <a:cxnSpLocks/>
          </p:cNvCxnSpPr>
          <p:nvPr/>
        </p:nvCxnSpPr>
        <p:spPr>
          <a:xfrm>
            <a:off x="3768951" y="1599937"/>
            <a:ext cx="0" cy="509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EA8190E-C5C8-43AA-BE87-B68F56E52559}"/>
              </a:ext>
            </a:extLst>
          </p:cNvPr>
          <p:cNvSpPr/>
          <p:nvPr/>
        </p:nvSpPr>
        <p:spPr>
          <a:xfrm>
            <a:off x="5470416" y="415706"/>
            <a:ext cx="1251168" cy="9395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Deputy Director (Finance and ICT) and Deputy Section 151 Officer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4D9230-C233-464F-AF4B-77203CE1384F}"/>
              </a:ext>
            </a:extLst>
          </p:cNvPr>
          <p:cNvSpPr/>
          <p:nvPr/>
        </p:nvSpPr>
        <p:spPr>
          <a:xfrm>
            <a:off x="6283189" y="1821093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Exchequer &amp; Systems Business Partner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AF03CB-0B5B-47E4-903B-DECE02EF122E}"/>
              </a:ext>
            </a:extLst>
          </p:cNvPr>
          <p:cNvSpPr/>
          <p:nvPr/>
        </p:nvSpPr>
        <p:spPr>
          <a:xfrm>
            <a:off x="4624877" y="1822652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Accountant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6AB30D-0241-415F-9BB4-35E88AECE799}"/>
              </a:ext>
            </a:extLst>
          </p:cNvPr>
          <p:cNvSpPr/>
          <p:nvPr/>
        </p:nvSpPr>
        <p:spPr>
          <a:xfrm>
            <a:off x="8230899" y="185010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Accountant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FCD0093-D877-4181-AB39-833B726600BC}"/>
              </a:ext>
            </a:extLst>
          </p:cNvPr>
          <p:cNvSpPr/>
          <p:nvPr/>
        </p:nvSpPr>
        <p:spPr>
          <a:xfrm>
            <a:off x="4633275" y="3200218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Accountant X 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60987E-399D-4BA3-9DDB-77ADA2ADA2C7}"/>
              </a:ext>
            </a:extLst>
          </p:cNvPr>
          <p:cNvSpPr/>
          <p:nvPr/>
        </p:nvSpPr>
        <p:spPr>
          <a:xfrm>
            <a:off x="8230899" y="254648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Accountant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C6A8684-89C0-4D42-9190-2342BDA7DF6C}"/>
              </a:ext>
            </a:extLst>
          </p:cNvPr>
          <p:cNvSpPr/>
          <p:nvPr/>
        </p:nvSpPr>
        <p:spPr>
          <a:xfrm>
            <a:off x="3094080" y="184603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Governance and Risk Officer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E95BB08-39B7-443A-860C-F8AB94D0DD0C}"/>
              </a:ext>
            </a:extLst>
          </p:cNvPr>
          <p:cNvSpPr/>
          <p:nvPr/>
        </p:nvSpPr>
        <p:spPr>
          <a:xfrm>
            <a:off x="8230899" y="3945378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Finance Assistant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C5DD88-0946-4DE8-847B-3C1438ACD008}"/>
              </a:ext>
            </a:extLst>
          </p:cNvPr>
          <p:cNvSpPr/>
          <p:nvPr/>
        </p:nvSpPr>
        <p:spPr>
          <a:xfrm>
            <a:off x="6283189" y="4563692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Treasury and Exchequer Officer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CBA5182-70F4-48D2-A1C1-5E70C386004E}"/>
              </a:ext>
            </a:extLst>
          </p:cNvPr>
          <p:cNvSpPr/>
          <p:nvPr/>
        </p:nvSpPr>
        <p:spPr>
          <a:xfrm>
            <a:off x="6264483" y="2520402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Exchequer Services Assistant X2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05F59FC-D6E5-4B0A-BEB8-0C4B942BC6F3}"/>
              </a:ext>
            </a:extLst>
          </p:cNvPr>
          <p:cNvCxnSpPr>
            <a:cxnSpLocks/>
          </p:cNvCxnSpPr>
          <p:nvPr/>
        </p:nvCxnSpPr>
        <p:spPr>
          <a:xfrm>
            <a:off x="2248250" y="1611061"/>
            <a:ext cx="66306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0D13B3C-222F-49CE-BFC2-60B9CC2F4B84}"/>
              </a:ext>
            </a:extLst>
          </p:cNvPr>
          <p:cNvSpPr/>
          <p:nvPr/>
        </p:nvSpPr>
        <p:spPr>
          <a:xfrm>
            <a:off x="8230899" y="3239293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Assistant Accountant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9D67615-A4FF-4429-9915-035CBA8C1CB4}"/>
              </a:ext>
            </a:extLst>
          </p:cNvPr>
          <p:cNvSpPr/>
          <p:nvPr/>
        </p:nvSpPr>
        <p:spPr>
          <a:xfrm>
            <a:off x="4642193" y="2519119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Finance Officer</a:t>
            </a:r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9916FE13-460B-4D9D-8AF7-78ADC3E1C23F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B37E621-4504-4861-85D9-B695E8839274}"/>
              </a:ext>
            </a:extLst>
          </p:cNvPr>
          <p:cNvSpPr/>
          <p:nvPr/>
        </p:nvSpPr>
        <p:spPr>
          <a:xfrm>
            <a:off x="6264483" y="3198905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Exchequer Officer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88B4356-7559-439C-BDDA-997D720C1CAF}"/>
              </a:ext>
            </a:extLst>
          </p:cNvPr>
          <p:cNvSpPr/>
          <p:nvPr/>
        </p:nvSpPr>
        <p:spPr>
          <a:xfrm>
            <a:off x="6283189" y="3886110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Exchequer Services Finance Assistant X 2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3A9FE70-4766-9562-8E51-469C18FC5E75}"/>
              </a:ext>
            </a:extLst>
          </p:cNvPr>
          <p:cNvCxnSpPr>
            <a:endCxn id="19" idx="0"/>
          </p:cNvCxnSpPr>
          <p:nvPr/>
        </p:nvCxnSpPr>
        <p:spPr>
          <a:xfrm>
            <a:off x="5272877" y="1611061"/>
            <a:ext cx="0" cy="211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195282-A8A2-1A6B-EF12-501BB14575D7}"/>
              </a:ext>
            </a:extLst>
          </p:cNvPr>
          <p:cNvCxnSpPr>
            <a:endCxn id="20" idx="0"/>
          </p:cNvCxnSpPr>
          <p:nvPr/>
        </p:nvCxnSpPr>
        <p:spPr>
          <a:xfrm>
            <a:off x="8878899" y="1611061"/>
            <a:ext cx="0" cy="239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9E0151A-2EAB-DE36-504D-766030583BB7}"/>
              </a:ext>
            </a:extLst>
          </p:cNvPr>
          <p:cNvSpPr/>
          <p:nvPr/>
        </p:nvSpPr>
        <p:spPr>
          <a:xfrm>
            <a:off x="1641941" y="1835991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Procurement Lead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C6808B-8E82-24E3-4467-6C63BA3A3867}"/>
              </a:ext>
            </a:extLst>
          </p:cNvPr>
          <p:cNvSpPr txBox="1"/>
          <p:nvPr/>
        </p:nvSpPr>
        <p:spPr>
          <a:xfrm>
            <a:off x="583199" y="433194"/>
            <a:ext cx="2030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FINANCE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3655538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E219706-C7DD-7475-6AD4-699DEF005DDF}"/>
              </a:ext>
            </a:extLst>
          </p:cNvPr>
          <p:cNvCxnSpPr/>
          <p:nvPr/>
        </p:nvCxnSpPr>
        <p:spPr>
          <a:xfrm>
            <a:off x="3936274" y="2107474"/>
            <a:ext cx="0" cy="210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C356A-330D-494D-BD10-397C751AC2CF}"/>
              </a:ext>
            </a:extLst>
          </p:cNvPr>
          <p:cNvCxnSpPr>
            <a:cxnSpLocks/>
          </p:cNvCxnSpPr>
          <p:nvPr/>
        </p:nvCxnSpPr>
        <p:spPr>
          <a:xfrm>
            <a:off x="6073343" y="923108"/>
            <a:ext cx="0" cy="1395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DC7386EE-C477-44B5-B1A0-0F1FDE356AFA}"/>
              </a:ext>
            </a:extLst>
          </p:cNvPr>
          <p:cNvSpPr/>
          <p:nvPr/>
        </p:nvSpPr>
        <p:spPr>
          <a:xfrm>
            <a:off x="5459301" y="1199538"/>
            <a:ext cx="1296000" cy="576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Customer Services Manager 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BBFBEDB-AA7C-45AD-9DD5-79C518793A3C}"/>
              </a:ext>
            </a:extLst>
          </p:cNvPr>
          <p:cNvSpPr/>
          <p:nvPr/>
        </p:nvSpPr>
        <p:spPr>
          <a:xfrm>
            <a:off x="3382247" y="2303704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Performance &amp; Customer Improvement Lead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F7AD63-194E-4E30-B60A-7220072F9622}"/>
              </a:ext>
            </a:extLst>
          </p:cNvPr>
          <p:cNvSpPr/>
          <p:nvPr/>
        </p:nvSpPr>
        <p:spPr>
          <a:xfrm>
            <a:off x="5448000" y="2290195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Customer Services 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Co-Ordinator X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D4E80D-E577-43DD-BF56-2106B6EB6536}"/>
              </a:ext>
            </a:extLst>
          </p:cNvPr>
          <p:cNvSpPr/>
          <p:nvPr/>
        </p:nvSpPr>
        <p:spPr>
          <a:xfrm>
            <a:off x="5459301" y="3096590"/>
            <a:ext cx="1260000" cy="75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Customer Services Advisor x 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E8E6A8-B1D5-4EA1-AF30-D4F6F001133D}"/>
              </a:ext>
            </a:extLst>
          </p:cNvPr>
          <p:cNvSpPr/>
          <p:nvPr/>
        </p:nvSpPr>
        <p:spPr>
          <a:xfrm>
            <a:off x="5459301" y="363631"/>
            <a:ext cx="1296000" cy="7604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Head of Service (Revenues, Benefits, Customer and Community) </a:t>
            </a:r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55E4B330-3398-4D57-8E6F-6B297AE0CF64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5B45477-5439-C02C-1159-24998BD9C391}"/>
              </a:ext>
            </a:extLst>
          </p:cNvPr>
          <p:cNvCxnSpPr>
            <a:cxnSpLocks/>
          </p:cNvCxnSpPr>
          <p:nvPr/>
        </p:nvCxnSpPr>
        <p:spPr>
          <a:xfrm>
            <a:off x="3927566" y="2116933"/>
            <a:ext cx="21617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355936F4-2D0D-7331-AF6B-E056390294E7}"/>
              </a:ext>
            </a:extLst>
          </p:cNvPr>
          <p:cNvSpPr/>
          <p:nvPr/>
        </p:nvSpPr>
        <p:spPr>
          <a:xfrm>
            <a:off x="5459301" y="4121050"/>
            <a:ext cx="1260000" cy="75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Casual Garden Waste Customer Service Advisor</a:t>
            </a:r>
            <a:r>
              <a:rPr lang="en-GB" sz="900" dirty="0">
                <a:solidFill>
                  <a:schemeClr val="tx1"/>
                </a:solidFill>
              </a:rPr>
              <a:t> x 3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5BDDF9-713E-80D1-4CF6-E6E0F958084D}"/>
              </a:ext>
            </a:extLst>
          </p:cNvPr>
          <p:cNvCxnSpPr>
            <a:cxnSpLocks/>
          </p:cNvCxnSpPr>
          <p:nvPr/>
        </p:nvCxnSpPr>
        <p:spPr>
          <a:xfrm>
            <a:off x="6073343" y="2828130"/>
            <a:ext cx="0" cy="268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C8064A4-6050-1A57-EF16-DC2272BDA868}"/>
              </a:ext>
            </a:extLst>
          </p:cNvPr>
          <p:cNvSpPr txBox="1"/>
          <p:nvPr/>
        </p:nvSpPr>
        <p:spPr>
          <a:xfrm>
            <a:off x="583199" y="433194"/>
            <a:ext cx="2673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REVENUES, BENEFITS AND CUSTOMER SERVICES</a:t>
            </a:r>
            <a:endParaRPr lang="en-GB" b="1" u="sng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E7B77D-BA0A-F90C-B399-3ACEDD9D9274}"/>
              </a:ext>
            </a:extLst>
          </p:cNvPr>
          <p:cNvCxnSpPr>
            <a:cxnSpLocks/>
          </p:cNvCxnSpPr>
          <p:nvPr/>
        </p:nvCxnSpPr>
        <p:spPr>
          <a:xfrm>
            <a:off x="6061915" y="3852590"/>
            <a:ext cx="0" cy="268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F070398-55EC-30A9-77EC-0D6804E32BD4}"/>
              </a:ext>
            </a:extLst>
          </p:cNvPr>
          <p:cNvSpPr/>
          <p:nvPr/>
        </p:nvSpPr>
        <p:spPr>
          <a:xfrm>
            <a:off x="5484000" y="5145510"/>
            <a:ext cx="1260000" cy="75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Casual Customer Services Advisor </a:t>
            </a:r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997836-70FD-46DC-8024-EF2B68E2BDB9}"/>
              </a:ext>
            </a:extLst>
          </p:cNvPr>
          <p:cNvCxnSpPr>
            <a:cxnSpLocks/>
          </p:cNvCxnSpPr>
          <p:nvPr/>
        </p:nvCxnSpPr>
        <p:spPr>
          <a:xfrm>
            <a:off x="6036380" y="4877050"/>
            <a:ext cx="0" cy="268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073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1FA265-589C-4B41-9D1E-06674F6D1B03}"/>
              </a:ext>
            </a:extLst>
          </p:cNvPr>
          <p:cNvCxnSpPr>
            <a:cxnSpLocks/>
          </p:cNvCxnSpPr>
          <p:nvPr/>
        </p:nvCxnSpPr>
        <p:spPr>
          <a:xfrm>
            <a:off x="9914544" y="1066514"/>
            <a:ext cx="0" cy="63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7DF3BBE-563F-4120-9A11-D37ADBB771F9}"/>
              </a:ext>
            </a:extLst>
          </p:cNvPr>
          <p:cNvCxnSpPr>
            <a:cxnSpLocks/>
          </p:cNvCxnSpPr>
          <p:nvPr/>
        </p:nvCxnSpPr>
        <p:spPr>
          <a:xfrm>
            <a:off x="2492905" y="1066514"/>
            <a:ext cx="0" cy="1224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56683EAB-9E11-4128-8684-0E2DD42510CD}"/>
              </a:ext>
            </a:extLst>
          </p:cNvPr>
          <p:cNvSpPr/>
          <p:nvPr/>
        </p:nvSpPr>
        <p:spPr>
          <a:xfrm>
            <a:off x="5406175" y="57760"/>
            <a:ext cx="1296000" cy="7929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Head of Service (Revenues, Benefits, Customer and Community) 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378EC5-1D33-49FF-BC83-09FEADC783C3}"/>
              </a:ext>
            </a:extLst>
          </p:cNvPr>
          <p:cNvSpPr/>
          <p:nvPr/>
        </p:nvSpPr>
        <p:spPr>
          <a:xfrm>
            <a:off x="295129" y="1288703"/>
            <a:ext cx="1296000" cy="6837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Business Rates and Council Tax Enforcement Team Leader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938D89-1080-49F1-B131-22426259FE48}"/>
              </a:ext>
            </a:extLst>
          </p:cNvPr>
          <p:cNvSpPr/>
          <p:nvPr/>
        </p:nvSpPr>
        <p:spPr>
          <a:xfrm>
            <a:off x="1844905" y="1373530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Benefits Team Leader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BB471C-A93A-4878-A685-9AEC9E377F43}"/>
              </a:ext>
            </a:extLst>
          </p:cNvPr>
          <p:cNvSpPr/>
          <p:nvPr/>
        </p:nvSpPr>
        <p:spPr>
          <a:xfrm>
            <a:off x="3270342" y="1396427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Systems Support Officer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2CA2E3-F161-4E34-A9EC-4832654AA3DC}"/>
              </a:ext>
            </a:extLst>
          </p:cNvPr>
          <p:cNvSpPr/>
          <p:nvPr/>
        </p:nvSpPr>
        <p:spPr>
          <a:xfrm>
            <a:off x="9273207" y="1380285"/>
            <a:ext cx="1296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Income Recovery Team Leader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F99A8B7-7921-4212-9BE6-D16D35F99F89}"/>
              </a:ext>
            </a:extLst>
          </p:cNvPr>
          <p:cNvSpPr/>
          <p:nvPr/>
        </p:nvSpPr>
        <p:spPr>
          <a:xfrm>
            <a:off x="10734194" y="1396427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Housing Benefit Overpayments Officer X 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410B93B-CE2E-4EA5-BD12-1BDAF6BC7066}"/>
              </a:ext>
            </a:extLst>
          </p:cNvPr>
          <p:cNvSpPr/>
          <p:nvPr/>
        </p:nvSpPr>
        <p:spPr>
          <a:xfrm>
            <a:off x="290790" y="2030271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Revenue Enforcement Officer X 3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A1844B5-8CF7-4D7D-8E53-22375E4C6300}"/>
              </a:ext>
            </a:extLst>
          </p:cNvPr>
          <p:cNvSpPr/>
          <p:nvPr/>
        </p:nvSpPr>
        <p:spPr>
          <a:xfrm>
            <a:off x="6368411" y="1396427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Revenues Officer X 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AAA8B72-F92C-48DF-A65D-C3CEBA0B79B6}"/>
              </a:ext>
            </a:extLst>
          </p:cNvPr>
          <p:cNvSpPr/>
          <p:nvPr/>
        </p:nvSpPr>
        <p:spPr>
          <a:xfrm>
            <a:off x="6393694" y="2734930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Visiting Officer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AA95F5E-66C5-42D8-99C6-78BE43798BD1}"/>
              </a:ext>
            </a:extLst>
          </p:cNvPr>
          <p:cNvSpPr/>
          <p:nvPr/>
        </p:nvSpPr>
        <p:spPr>
          <a:xfrm>
            <a:off x="6393694" y="3383189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Clerical Support Officer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DCB4565-CCAB-4D55-A622-6279FBF7BDFE}"/>
              </a:ext>
            </a:extLst>
          </p:cNvPr>
          <p:cNvSpPr/>
          <p:nvPr/>
        </p:nvSpPr>
        <p:spPr>
          <a:xfrm>
            <a:off x="9273207" y="2038937"/>
            <a:ext cx="1296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Income Recovery Support Officer X 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4E4202-3108-4880-BA41-3D861165222B}"/>
              </a:ext>
            </a:extLst>
          </p:cNvPr>
          <p:cNvSpPr/>
          <p:nvPr/>
        </p:nvSpPr>
        <p:spPr>
          <a:xfrm>
            <a:off x="9290851" y="2617466"/>
            <a:ext cx="1296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Collection Officer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086C48F-BBCA-442C-B784-01DE82AA5CEF}"/>
              </a:ext>
            </a:extLst>
          </p:cNvPr>
          <p:cNvSpPr/>
          <p:nvPr/>
        </p:nvSpPr>
        <p:spPr>
          <a:xfrm>
            <a:off x="9290850" y="3198106"/>
            <a:ext cx="1296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Income Recovery &amp; Technical Officer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C254221-7F73-4BCF-9794-8460E2A3358B}"/>
              </a:ext>
            </a:extLst>
          </p:cNvPr>
          <p:cNvCxnSpPr/>
          <p:nvPr/>
        </p:nvCxnSpPr>
        <p:spPr>
          <a:xfrm>
            <a:off x="12558319" y="69628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8EF296BE-D5A0-4796-8C93-0628B40AE313}"/>
              </a:ext>
            </a:extLst>
          </p:cNvPr>
          <p:cNvCxnSpPr>
            <a:cxnSpLocks/>
            <a:stCxn id="6" idx="0"/>
            <a:endCxn id="19" idx="0"/>
          </p:cNvCxnSpPr>
          <p:nvPr/>
        </p:nvCxnSpPr>
        <p:spPr>
          <a:xfrm rot="16200000" flipH="1">
            <a:off x="6108799" y="-3876967"/>
            <a:ext cx="107724" cy="10439065"/>
          </a:xfrm>
          <a:prstGeom prst="bentConnector3">
            <a:avLst>
              <a:gd name="adj1" fmla="val -21220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23ADDEF-B47A-4FA1-8A84-35F04AA64036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3918342" y="1066514"/>
            <a:ext cx="0" cy="329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7A6F59D-5C22-46CE-836B-D4B25CB63B30}"/>
              </a:ext>
            </a:extLst>
          </p:cNvPr>
          <p:cNvCxnSpPr>
            <a:cxnSpLocks/>
          </p:cNvCxnSpPr>
          <p:nvPr/>
        </p:nvCxnSpPr>
        <p:spPr>
          <a:xfrm>
            <a:off x="6983184" y="1066514"/>
            <a:ext cx="0" cy="344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E3E6233-DEC8-4C99-BF0B-6290BE578262}"/>
              </a:ext>
            </a:extLst>
          </p:cNvPr>
          <p:cNvCxnSpPr>
            <a:cxnSpLocks/>
            <a:stCxn id="12" idx="2"/>
            <a:endCxn id="27" idx="0"/>
          </p:cNvCxnSpPr>
          <p:nvPr/>
        </p:nvCxnSpPr>
        <p:spPr>
          <a:xfrm>
            <a:off x="9921207" y="1884285"/>
            <a:ext cx="0" cy="154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ight Triangle 32">
            <a:extLst>
              <a:ext uri="{FF2B5EF4-FFF2-40B4-BE49-F238E27FC236}">
                <a16:creationId xmlns:a16="http://schemas.microsoft.com/office/drawing/2014/main" id="{D49BDB68-9892-4197-A522-0533613412D3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2C44936-FE5E-48DE-A559-53B4D757FA5E}"/>
              </a:ext>
            </a:extLst>
          </p:cNvPr>
          <p:cNvSpPr/>
          <p:nvPr/>
        </p:nvSpPr>
        <p:spPr>
          <a:xfrm>
            <a:off x="284169" y="3348480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Business Rates Officer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1872579-ECCA-4259-AB8E-3BC2B2E4A94F}"/>
              </a:ext>
            </a:extLst>
          </p:cNvPr>
          <p:cNvSpPr/>
          <p:nvPr/>
        </p:nvSpPr>
        <p:spPr>
          <a:xfrm>
            <a:off x="284169" y="2682246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Enforcement Officer X 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8D17DF6-2DD1-46A5-A633-E36516830C30}"/>
              </a:ext>
            </a:extLst>
          </p:cNvPr>
          <p:cNvSpPr/>
          <p:nvPr/>
        </p:nvSpPr>
        <p:spPr>
          <a:xfrm>
            <a:off x="7820809" y="1400032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Cost of Living Co-Ordinator X 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A5410D3-939D-4F98-993A-3D44900F4AD8}"/>
              </a:ext>
            </a:extLst>
          </p:cNvPr>
          <p:cNvSpPr/>
          <p:nvPr/>
        </p:nvSpPr>
        <p:spPr>
          <a:xfrm>
            <a:off x="6393694" y="2058236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Revenues Officer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2D890FA-6F30-433B-840E-6254B1E5EC40}"/>
              </a:ext>
            </a:extLst>
          </p:cNvPr>
          <p:cNvSpPr/>
          <p:nvPr/>
        </p:nvSpPr>
        <p:spPr>
          <a:xfrm>
            <a:off x="3282627" y="2077629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Technical Support Officer X 2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BD364155-77D5-460B-B621-227200C2F215}"/>
              </a:ext>
            </a:extLst>
          </p:cNvPr>
          <p:cNvSpPr/>
          <p:nvPr/>
        </p:nvSpPr>
        <p:spPr>
          <a:xfrm>
            <a:off x="1868935" y="2798678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Benefits Officer X 4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1C43991-557E-4065-84B8-1352BF79F862}"/>
              </a:ext>
            </a:extLst>
          </p:cNvPr>
          <p:cNvSpPr/>
          <p:nvPr/>
        </p:nvSpPr>
        <p:spPr>
          <a:xfrm>
            <a:off x="1872871" y="2081125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Benefits Officer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29A1C50-87F6-8898-0060-83560007B18C}"/>
              </a:ext>
            </a:extLst>
          </p:cNvPr>
          <p:cNvCxnSpPr>
            <a:cxnSpLocks/>
          </p:cNvCxnSpPr>
          <p:nvPr/>
        </p:nvCxnSpPr>
        <p:spPr>
          <a:xfrm>
            <a:off x="5370075" y="1066514"/>
            <a:ext cx="0" cy="13263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A576869-DCB1-0006-699A-2F2C23C6041B}"/>
              </a:ext>
            </a:extLst>
          </p:cNvPr>
          <p:cNvSpPr/>
          <p:nvPr/>
        </p:nvSpPr>
        <p:spPr>
          <a:xfrm>
            <a:off x="4758175" y="1396427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Community Engagement Manager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85D179-BD87-C2C3-EF7E-754E6112716D}"/>
              </a:ext>
            </a:extLst>
          </p:cNvPr>
          <p:cNvSpPr/>
          <p:nvPr/>
        </p:nvSpPr>
        <p:spPr>
          <a:xfrm>
            <a:off x="4758175" y="2113562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Communities Officer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C9C905-4DB2-1D1D-DC86-E71D68EF5425}"/>
              </a:ext>
            </a:extLst>
          </p:cNvPr>
          <p:cNvSpPr/>
          <p:nvPr/>
        </p:nvSpPr>
        <p:spPr>
          <a:xfrm>
            <a:off x="4749702" y="2821969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Community Funding and Grants Officer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D201AD-0E2D-E226-3BA7-62895BF42C06}"/>
              </a:ext>
            </a:extLst>
          </p:cNvPr>
          <p:cNvSpPr/>
          <p:nvPr/>
        </p:nvSpPr>
        <p:spPr>
          <a:xfrm>
            <a:off x="4758175" y="3547357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Armed Forces Covenant Officer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E56237E-3E20-EAE4-8287-3DC12F2336B1}"/>
              </a:ext>
            </a:extLst>
          </p:cNvPr>
          <p:cNvCxnSpPr>
            <a:cxnSpLocks/>
          </p:cNvCxnSpPr>
          <p:nvPr/>
        </p:nvCxnSpPr>
        <p:spPr>
          <a:xfrm flipH="1">
            <a:off x="8451722" y="1066514"/>
            <a:ext cx="1" cy="331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B353FDA-F358-E011-4ECC-517AED99ADE8}"/>
              </a:ext>
            </a:extLst>
          </p:cNvPr>
          <p:cNvSpPr txBox="1"/>
          <p:nvPr/>
        </p:nvSpPr>
        <p:spPr>
          <a:xfrm>
            <a:off x="447739" y="293476"/>
            <a:ext cx="22868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/>
              <a:t>REVENUES AND BENEFITS</a:t>
            </a:r>
            <a:endParaRPr lang="en-GB" b="1" u="sng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FA44E68-B6FE-D36A-DEA4-E1784F700FB8}"/>
              </a:ext>
            </a:extLst>
          </p:cNvPr>
          <p:cNvSpPr/>
          <p:nvPr/>
        </p:nvSpPr>
        <p:spPr>
          <a:xfrm>
            <a:off x="284169" y="4005712"/>
            <a:ext cx="1296000" cy="57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Revenues Officer</a:t>
            </a:r>
          </a:p>
        </p:txBody>
      </p:sp>
    </p:spTree>
    <p:extLst>
      <p:ext uri="{BB962C8B-B14F-4D97-AF65-F5344CB8AC3E}">
        <p14:creationId xmlns:p14="http://schemas.microsoft.com/office/powerpoint/2010/main" val="2230511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B620F5F-8ED4-B270-8D54-1CCBED68E873}"/>
              </a:ext>
            </a:extLst>
          </p:cNvPr>
          <p:cNvCxnSpPr/>
          <p:nvPr/>
        </p:nvCxnSpPr>
        <p:spPr>
          <a:xfrm>
            <a:off x="3966782" y="1949962"/>
            <a:ext cx="42366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04D744D-8DD4-477E-BE7D-5276959164F8}"/>
              </a:ext>
            </a:extLst>
          </p:cNvPr>
          <p:cNvSpPr/>
          <p:nvPr/>
        </p:nvSpPr>
        <p:spPr>
          <a:xfrm>
            <a:off x="5448000" y="1162354"/>
            <a:ext cx="1296000" cy="57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IT Manager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9D2F27D-CA23-4B50-A7C0-2001EE2CE7B8}"/>
              </a:ext>
            </a:extLst>
          </p:cNvPr>
          <p:cNvSpPr/>
          <p:nvPr/>
        </p:nvSpPr>
        <p:spPr>
          <a:xfrm>
            <a:off x="3312432" y="2853533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Web and Software Officer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D9F9D25-CA7D-445B-8553-16AFFEE2DA34}"/>
              </a:ext>
            </a:extLst>
          </p:cNvPr>
          <p:cNvSpPr/>
          <p:nvPr/>
        </p:nvSpPr>
        <p:spPr>
          <a:xfrm>
            <a:off x="3318782" y="3570446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Software Systems Administrator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E425CAE-2664-43E4-8902-6B20871F79C3}"/>
              </a:ext>
            </a:extLst>
          </p:cNvPr>
          <p:cNvSpPr/>
          <p:nvPr/>
        </p:nvSpPr>
        <p:spPr>
          <a:xfrm>
            <a:off x="3318782" y="4258190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Infrastructure Admin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8312E16-AB0A-4720-A562-72CA35203814}"/>
              </a:ext>
            </a:extLst>
          </p:cNvPr>
          <p:cNvSpPr/>
          <p:nvPr/>
        </p:nvSpPr>
        <p:spPr>
          <a:xfrm>
            <a:off x="5448000" y="425984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2</a:t>
            </a:r>
            <a:r>
              <a:rPr lang="en-GB" sz="900" baseline="30000" dirty="0">
                <a:solidFill>
                  <a:schemeClr val="tx1"/>
                </a:solidFill>
              </a:rPr>
              <a:t>nd</a:t>
            </a:r>
            <a:r>
              <a:rPr lang="en-GB" sz="900" dirty="0">
                <a:solidFill>
                  <a:schemeClr val="tx1"/>
                </a:solidFill>
              </a:rPr>
              <a:t> Line ICT Support Officer X 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30FA8FA-C497-4A2E-9E34-EDB4004A6ECF}"/>
              </a:ext>
            </a:extLst>
          </p:cNvPr>
          <p:cNvSpPr/>
          <p:nvPr/>
        </p:nvSpPr>
        <p:spPr>
          <a:xfrm>
            <a:off x="3312432" y="2142203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Microsoft Infrastructure Administrator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E0A2FDE-1803-4509-A2BC-D1FE297CA341}"/>
              </a:ext>
            </a:extLst>
          </p:cNvPr>
          <p:cNvSpPr/>
          <p:nvPr/>
        </p:nvSpPr>
        <p:spPr>
          <a:xfrm>
            <a:off x="7583570" y="2881781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Software Systems Administrator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685B864-D35D-43C2-B719-79725DA86354}"/>
              </a:ext>
            </a:extLst>
          </p:cNvPr>
          <p:cNvSpPr/>
          <p:nvPr/>
        </p:nvSpPr>
        <p:spPr>
          <a:xfrm>
            <a:off x="7583571" y="2179389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Software Systems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Administrator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C857482-7950-4498-A27C-DE6613887A33}"/>
              </a:ext>
            </a:extLst>
          </p:cNvPr>
          <p:cNvSpPr/>
          <p:nvPr/>
        </p:nvSpPr>
        <p:spPr>
          <a:xfrm>
            <a:off x="7589921" y="3598695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Application Support Officer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7841EDA-8662-4258-85E2-84DC856DA50A}"/>
              </a:ext>
            </a:extLst>
          </p:cNvPr>
          <p:cNvSpPr/>
          <p:nvPr/>
        </p:nvSpPr>
        <p:spPr>
          <a:xfrm>
            <a:off x="5448000" y="3598695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1</a:t>
            </a:r>
            <a:r>
              <a:rPr lang="en-GB" sz="900" baseline="30000" dirty="0">
                <a:solidFill>
                  <a:schemeClr val="tx1"/>
                </a:solidFill>
              </a:rPr>
              <a:t>st</a:t>
            </a:r>
            <a:r>
              <a:rPr lang="en-GB" sz="900" dirty="0">
                <a:solidFill>
                  <a:schemeClr val="tx1"/>
                </a:solidFill>
              </a:rPr>
              <a:t> Line Infrastructure Officer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2A7CC83-0175-45F2-8CC6-6567BA4FDBDF}"/>
              </a:ext>
            </a:extLst>
          </p:cNvPr>
          <p:cNvSpPr/>
          <p:nvPr/>
        </p:nvSpPr>
        <p:spPr>
          <a:xfrm>
            <a:off x="5448000" y="2881781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1</a:t>
            </a:r>
            <a:r>
              <a:rPr lang="en-GB" sz="900" baseline="30000" dirty="0">
                <a:solidFill>
                  <a:schemeClr val="tx1"/>
                </a:solidFill>
              </a:rPr>
              <a:t>st</a:t>
            </a:r>
            <a:r>
              <a:rPr lang="en-GB" sz="900" dirty="0">
                <a:solidFill>
                  <a:schemeClr val="tx1"/>
                </a:solidFill>
              </a:rPr>
              <a:t> Line Support Officer X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976031-A14F-BAC4-D049-66CAF184E9B4}"/>
              </a:ext>
            </a:extLst>
          </p:cNvPr>
          <p:cNvSpPr/>
          <p:nvPr/>
        </p:nvSpPr>
        <p:spPr>
          <a:xfrm>
            <a:off x="5448000" y="2164867"/>
            <a:ext cx="1296000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IT Support and Infrastructure Lead</a:t>
            </a:r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535C6DF9-191F-D9D6-5797-A656EF5C0780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364A9AE-64B2-89C3-4F5E-D5D1B54DD2CA}"/>
              </a:ext>
            </a:extLst>
          </p:cNvPr>
          <p:cNvCxnSpPr>
            <a:cxnSpLocks/>
            <a:stCxn id="29" idx="2"/>
            <a:endCxn id="2" idx="0"/>
          </p:cNvCxnSpPr>
          <p:nvPr/>
        </p:nvCxnSpPr>
        <p:spPr>
          <a:xfrm>
            <a:off x="6096000" y="1738354"/>
            <a:ext cx="0" cy="426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617E0DF-A7AB-4D90-6D2B-498F96046773}"/>
              </a:ext>
            </a:extLst>
          </p:cNvPr>
          <p:cNvCxnSpPr>
            <a:cxnSpLocks/>
          </p:cNvCxnSpPr>
          <p:nvPr/>
        </p:nvCxnSpPr>
        <p:spPr>
          <a:xfrm>
            <a:off x="3960432" y="1941254"/>
            <a:ext cx="0" cy="209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5D78E62-A52D-491A-87D6-EDB7CE44BAFB}"/>
              </a:ext>
            </a:extLst>
          </p:cNvPr>
          <p:cNvCxnSpPr>
            <a:cxnSpLocks/>
          </p:cNvCxnSpPr>
          <p:nvPr/>
        </p:nvCxnSpPr>
        <p:spPr>
          <a:xfrm>
            <a:off x="8203473" y="1949962"/>
            <a:ext cx="0" cy="307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EF83D33F-5080-0918-2EA5-D6B42E8DC0B0}"/>
              </a:ext>
            </a:extLst>
          </p:cNvPr>
          <p:cNvSpPr/>
          <p:nvPr/>
        </p:nvSpPr>
        <p:spPr>
          <a:xfrm>
            <a:off x="5448000" y="394114"/>
            <a:ext cx="1296000" cy="57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of Service (Property &amp; IT)</a:t>
            </a:r>
          </a:p>
        </p:txBody>
      </p:sp>
    </p:spTree>
    <p:extLst>
      <p:ext uri="{BB962C8B-B14F-4D97-AF65-F5344CB8AC3E}">
        <p14:creationId xmlns:p14="http://schemas.microsoft.com/office/powerpoint/2010/main" val="385548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ight Triangle 40">
            <a:extLst>
              <a:ext uri="{FF2B5EF4-FFF2-40B4-BE49-F238E27FC236}">
                <a16:creationId xmlns:a16="http://schemas.microsoft.com/office/drawing/2014/main" id="{E2FB43F5-C5E9-4519-9FF1-118FDFAD63B6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FC82A13-0FF6-466A-BCCF-798306215C1E}"/>
              </a:ext>
            </a:extLst>
          </p:cNvPr>
          <p:cNvSpPr/>
          <p:nvPr/>
        </p:nvSpPr>
        <p:spPr>
          <a:xfrm>
            <a:off x="4095878" y="1674540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Building Control Team Leader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4E1AFBA-3C55-45FA-AE48-34A0674FAEB0}"/>
              </a:ext>
            </a:extLst>
          </p:cNvPr>
          <p:cNvSpPr/>
          <p:nvPr/>
        </p:nvSpPr>
        <p:spPr>
          <a:xfrm>
            <a:off x="6834630" y="3656512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Building Control Support Officer Apprentice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8718E6E-0705-407E-AF79-0420AF020310}"/>
              </a:ext>
            </a:extLst>
          </p:cNvPr>
          <p:cNvSpPr/>
          <p:nvPr/>
        </p:nvSpPr>
        <p:spPr>
          <a:xfrm>
            <a:off x="4095877" y="3639929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Trainee Building Control Officer X3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CDE609E-5B7E-440A-A30C-F0598663B718}"/>
              </a:ext>
            </a:extLst>
          </p:cNvPr>
          <p:cNvSpPr/>
          <p:nvPr/>
        </p:nvSpPr>
        <p:spPr>
          <a:xfrm>
            <a:off x="6834630" y="2322718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Building Control Technical Assessor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24F3B84-CF25-4527-95A1-27DE2B1CBE34}"/>
              </a:ext>
            </a:extLst>
          </p:cNvPr>
          <p:cNvSpPr/>
          <p:nvPr/>
        </p:nvSpPr>
        <p:spPr>
          <a:xfrm>
            <a:off x="6834630" y="1674540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Building Control Support Officer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BB8FBBF-8AC4-4599-AA18-0408179E8ADE}"/>
              </a:ext>
            </a:extLst>
          </p:cNvPr>
          <p:cNvSpPr/>
          <p:nvPr/>
        </p:nvSpPr>
        <p:spPr>
          <a:xfrm>
            <a:off x="6834630" y="2977313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Building Control Support Officer X3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9D53EA-9D06-423B-A4AD-403BAEB77D36}"/>
              </a:ext>
            </a:extLst>
          </p:cNvPr>
          <p:cNvSpPr txBox="1"/>
          <p:nvPr/>
        </p:nvSpPr>
        <p:spPr>
          <a:xfrm>
            <a:off x="662730" y="478172"/>
            <a:ext cx="251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BUILDING CONTROL</a:t>
            </a:r>
            <a:endParaRPr lang="en-GB" u="sng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55B1C6C-6CFA-4512-B7B7-7C935B8578EF}"/>
              </a:ext>
            </a:extLst>
          </p:cNvPr>
          <p:cNvSpPr/>
          <p:nvPr/>
        </p:nvSpPr>
        <p:spPr>
          <a:xfrm>
            <a:off x="4095877" y="2977313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Building Control Officer X2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5AE079-B728-4444-8508-CB02CAF5BCD8}"/>
              </a:ext>
            </a:extLst>
          </p:cNvPr>
          <p:cNvSpPr/>
          <p:nvPr/>
        </p:nvSpPr>
        <p:spPr>
          <a:xfrm>
            <a:off x="4095878" y="2324829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Building Control Surveyor X4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F15C90-050D-1366-6389-47E81E5B9533}"/>
              </a:ext>
            </a:extLst>
          </p:cNvPr>
          <p:cNvSpPr/>
          <p:nvPr/>
        </p:nvSpPr>
        <p:spPr>
          <a:xfrm>
            <a:off x="5461332" y="336204"/>
            <a:ext cx="1296000" cy="576000"/>
          </a:xfrm>
          <a:prstGeom prst="rect">
            <a:avLst/>
          </a:prstGeom>
          <a:solidFill>
            <a:srgbClr val="F4B18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Assistant Director (Planning and Growth)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20809A-BE86-6730-DF42-BC16751D31B3}"/>
              </a:ext>
            </a:extLst>
          </p:cNvPr>
          <p:cNvSpPr/>
          <p:nvPr/>
        </p:nvSpPr>
        <p:spPr>
          <a:xfrm>
            <a:off x="5461332" y="1005372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East Midlands Building Control Manager</a:t>
            </a:r>
          </a:p>
        </p:txBody>
      </p:sp>
    </p:spTree>
    <p:extLst>
      <p:ext uri="{BB962C8B-B14F-4D97-AF65-F5344CB8AC3E}">
        <p14:creationId xmlns:p14="http://schemas.microsoft.com/office/powerpoint/2010/main" val="731424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CD259993-EAC6-27B4-222F-A78087D18F96}"/>
              </a:ext>
            </a:extLst>
          </p:cNvPr>
          <p:cNvCxnSpPr/>
          <p:nvPr/>
        </p:nvCxnSpPr>
        <p:spPr>
          <a:xfrm>
            <a:off x="5380632" y="1898715"/>
            <a:ext cx="0" cy="243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4CAD242-893A-C876-FC03-F8E3D94A96B7}"/>
              </a:ext>
            </a:extLst>
          </p:cNvPr>
          <p:cNvCxnSpPr/>
          <p:nvPr/>
        </p:nvCxnSpPr>
        <p:spPr>
          <a:xfrm>
            <a:off x="4084632" y="1898715"/>
            <a:ext cx="0" cy="243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E27238F-F938-7304-C073-9A063BCA4C79}"/>
              </a:ext>
            </a:extLst>
          </p:cNvPr>
          <p:cNvCxnSpPr/>
          <p:nvPr/>
        </p:nvCxnSpPr>
        <p:spPr>
          <a:xfrm>
            <a:off x="2243141" y="1898633"/>
            <a:ext cx="0" cy="243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265E7D4-42EF-D6EC-1E65-403A16D6E88A}"/>
              </a:ext>
            </a:extLst>
          </p:cNvPr>
          <p:cNvCxnSpPr/>
          <p:nvPr/>
        </p:nvCxnSpPr>
        <p:spPr>
          <a:xfrm>
            <a:off x="947141" y="1898633"/>
            <a:ext cx="0" cy="191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41CB2F-73C6-DAE3-8059-BE670BFB83F8}"/>
              </a:ext>
            </a:extLst>
          </p:cNvPr>
          <p:cNvCxnSpPr>
            <a:endCxn id="60" idx="0"/>
          </p:cNvCxnSpPr>
          <p:nvPr/>
        </p:nvCxnSpPr>
        <p:spPr>
          <a:xfrm>
            <a:off x="9082167" y="1054172"/>
            <a:ext cx="0" cy="90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B0EE0F9-D33E-647A-CCA8-FF65994846F5}"/>
              </a:ext>
            </a:extLst>
          </p:cNvPr>
          <p:cNvCxnSpPr>
            <a:endCxn id="46" idx="0"/>
          </p:cNvCxnSpPr>
          <p:nvPr/>
        </p:nvCxnSpPr>
        <p:spPr>
          <a:xfrm>
            <a:off x="4732632" y="1060386"/>
            <a:ext cx="0" cy="84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2F8EEF1-312C-EE02-6AFE-3161A34D8408}"/>
              </a:ext>
            </a:extLst>
          </p:cNvPr>
          <p:cNvCxnSpPr>
            <a:cxnSpLocks/>
          </p:cNvCxnSpPr>
          <p:nvPr/>
        </p:nvCxnSpPr>
        <p:spPr>
          <a:xfrm>
            <a:off x="1537555" y="1054172"/>
            <a:ext cx="0" cy="256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022F484-3011-0B7D-8273-A42B8D9512AA}"/>
              </a:ext>
            </a:extLst>
          </p:cNvPr>
          <p:cNvCxnSpPr>
            <a:endCxn id="54" idx="0"/>
          </p:cNvCxnSpPr>
          <p:nvPr/>
        </p:nvCxnSpPr>
        <p:spPr>
          <a:xfrm>
            <a:off x="7065796" y="1889760"/>
            <a:ext cx="0" cy="136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4D03814-19B3-7565-B441-68AD9A7D64A8}"/>
              </a:ext>
            </a:extLst>
          </p:cNvPr>
          <p:cNvCxnSpPr/>
          <p:nvPr/>
        </p:nvCxnSpPr>
        <p:spPr>
          <a:xfrm>
            <a:off x="9777302" y="1898633"/>
            <a:ext cx="0" cy="9666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F2EC53-505C-F800-A177-79D6A57F40FB}"/>
              </a:ext>
            </a:extLst>
          </p:cNvPr>
          <p:cNvCxnSpPr>
            <a:endCxn id="34" idx="0"/>
          </p:cNvCxnSpPr>
          <p:nvPr/>
        </p:nvCxnSpPr>
        <p:spPr>
          <a:xfrm>
            <a:off x="8434167" y="1891288"/>
            <a:ext cx="0" cy="808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3501CBF9-B726-4BD3-ACD6-CF561F8D74C0}"/>
              </a:ext>
            </a:extLst>
          </p:cNvPr>
          <p:cNvSpPr/>
          <p:nvPr/>
        </p:nvSpPr>
        <p:spPr>
          <a:xfrm>
            <a:off x="4084632" y="1144439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Office Manager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C4D0732-4401-4C67-A77B-D9D1188520B9}"/>
              </a:ext>
            </a:extLst>
          </p:cNvPr>
          <p:cNvSpPr/>
          <p:nvPr/>
        </p:nvSpPr>
        <p:spPr>
          <a:xfrm>
            <a:off x="1595141" y="2021772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Conservation Officer X2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F334207-FB7A-428B-85B3-7485B593BEEF}"/>
              </a:ext>
            </a:extLst>
          </p:cNvPr>
          <p:cNvSpPr/>
          <p:nvPr/>
        </p:nvSpPr>
        <p:spPr>
          <a:xfrm>
            <a:off x="7786167" y="2007698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Enforcement Officer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7FE5A2B-FE79-4A5F-9DC0-1F1A33F361B7}"/>
              </a:ext>
            </a:extLst>
          </p:cNvPr>
          <p:cNvSpPr/>
          <p:nvPr/>
        </p:nvSpPr>
        <p:spPr>
          <a:xfrm>
            <a:off x="9154538" y="2010609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Principal Development Management Planner X2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3BE8C4-2A9D-4A93-877B-E81439AE8E87}"/>
              </a:ext>
            </a:extLst>
          </p:cNvPr>
          <p:cNvSpPr/>
          <p:nvPr/>
        </p:nvSpPr>
        <p:spPr>
          <a:xfrm>
            <a:off x="3376261" y="2011627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DM Support Officer X4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43A21D-B1DA-4F82-9DFB-254B1579B103}"/>
              </a:ext>
            </a:extLst>
          </p:cNvPr>
          <p:cNvSpPr/>
          <p:nvPr/>
        </p:nvSpPr>
        <p:spPr>
          <a:xfrm>
            <a:off x="4793005" y="2020553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Street Name &amp; Numbering Officer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78E50A5-3299-4811-A97B-3DE6547D44E0}"/>
              </a:ext>
            </a:extLst>
          </p:cNvPr>
          <p:cNvSpPr/>
          <p:nvPr/>
        </p:nvSpPr>
        <p:spPr>
          <a:xfrm>
            <a:off x="3376261" y="2681656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Planning Apprentice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A5C1838-09B5-4DD2-BC49-03B71F2F6C7B}"/>
              </a:ext>
            </a:extLst>
          </p:cNvPr>
          <p:cNvSpPr/>
          <p:nvPr/>
        </p:nvSpPr>
        <p:spPr>
          <a:xfrm>
            <a:off x="9162487" y="4740952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Assistant Planning Officer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EF34850-8CD2-4448-AFCD-241380EBB6D6}"/>
              </a:ext>
            </a:extLst>
          </p:cNvPr>
          <p:cNvSpPr/>
          <p:nvPr/>
        </p:nvSpPr>
        <p:spPr>
          <a:xfrm>
            <a:off x="7786167" y="2700108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Planning Enforcement Officer X2</a:t>
            </a:r>
          </a:p>
        </p:txBody>
      </p:sp>
      <p:sp>
        <p:nvSpPr>
          <p:cNvPr id="36" name="Right Triangle 35">
            <a:extLst>
              <a:ext uri="{FF2B5EF4-FFF2-40B4-BE49-F238E27FC236}">
                <a16:creationId xmlns:a16="http://schemas.microsoft.com/office/drawing/2014/main" id="{76BC6675-5BED-4C8E-AD3E-13C8D0895828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EF9CF4-01F9-4E3A-B02E-29985178491A}"/>
              </a:ext>
            </a:extLst>
          </p:cNvPr>
          <p:cNvSpPr/>
          <p:nvPr/>
        </p:nvSpPr>
        <p:spPr>
          <a:xfrm>
            <a:off x="947141" y="1144439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Planning Policy Manager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C176CE-6DD4-4C00-894A-BADC68C82265}"/>
              </a:ext>
            </a:extLst>
          </p:cNvPr>
          <p:cNvSpPr/>
          <p:nvPr/>
        </p:nvSpPr>
        <p:spPr>
          <a:xfrm>
            <a:off x="241555" y="2007698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Principal Design Officer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8F3B7AC-C419-4B55-83B5-185FEE3157C0}"/>
              </a:ext>
            </a:extLst>
          </p:cNvPr>
          <p:cNvSpPr/>
          <p:nvPr/>
        </p:nvSpPr>
        <p:spPr>
          <a:xfrm>
            <a:off x="227224" y="3985789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Planning Policy Officer – Affordable Housing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9E16526-F4C9-41C2-B00A-E296C3D1F22D}"/>
              </a:ext>
            </a:extLst>
          </p:cNvPr>
          <p:cNvSpPr/>
          <p:nvPr/>
        </p:nvSpPr>
        <p:spPr>
          <a:xfrm>
            <a:off x="227224" y="3333265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Planning Policy Officer 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9F96F2B-D721-4F53-987C-B4225AE106E9}"/>
              </a:ext>
            </a:extLst>
          </p:cNvPr>
          <p:cNvSpPr/>
          <p:nvPr/>
        </p:nvSpPr>
        <p:spPr>
          <a:xfrm>
            <a:off x="241555" y="2686393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Planning Policy Officer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CF95464-6734-48DE-B105-D3AA3E27D02D}"/>
              </a:ext>
            </a:extLst>
          </p:cNvPr>
          <p:cNvSpPr txBox="1"/>
          <p:nvPr/>
        </p:nvSpPr>
        <p:spPr>
          <a:xfrm>
            <a:off x="662730" y="478172"/>
            <a:ext cx="1296000" cy="57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PLANNING</a:t>
            </a:r>
            <a:endParaRPr lang="en-GB" u="sng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5C9D0F2-F608-497B-B30D-C9B919F3C0E1}"/>
              </a:ext>
            </a:extLst>
          </p:cNvPr>
          <p:cNvSpPr/>
          <p:nvPr/>
        </p:nvSpPr>
        <p:spPr>
          <a:xfrm>
            <a:off x="8434167" y="1144439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Development Management and Enforcement Manager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8245339-1C6E-4BFE-8E79-24CE93516F8E}"/>
              </a:ext>
            </a:extLst>
          </p:cNvPr>
          <p:cNvSpPr/>
          <p:nvPr/>
        </p:nvSpPr>
        <p:spPr>
          <a:xfrm>
            <a:off x="4800000" y="2698889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GIS/LLPG Officer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AFDBC76-1972-4429-A8F0-3620D47DB743}"/>
              </a:ext>
            </a:extLst>
          </p:cNvPr>
          <p:cNvSpPr/>
          <p:nvPr/>
        </p:nvSpPr>
        <p:spPr>
          <a:xfrm>
            <a:off x="9152735" y="2700108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Assistant Planning Officer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89C916B-9A65-4D8E-89BB-77D52FE82332}"/>
              </a:ext>
            </a:extLst>
          </p:cNvPr>
          <p:cNvSpPr/>
          <p:nvPr/>
        </p:nvSpPr>
        <p:spPr>
          <a:xfrm>
            <a:off x="6405018" y="2700930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Infrastructure Delivery Officer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D4F19D9-C0DA-4138-A11D-9374AA503467}"/>
              </a:ext>
            </a:extLst>
          </p:cNvPr>
          <p:cNvSpPr/>
          <p:nvPr/>
        </p:nvSpPr>
        <p:spPr>
          <a:xfrm>
            <a:off x="1595141" y="2682452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Technical Support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D181AFA-3902-416F-9446-B75DBBB03EF9}"/>
              </a:ext>
            </a:extLst>
          </p:cNvPr>
          <p:cNvSpPr/>
          <p:nvPr/>
        </p:nvSpPr>
        <p:spPr>
          <a:xfrm>
            <a:off x="6417796" y="2025834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Development Management Planning Officer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8A431BA-9F72-4D7B-84AB-060762E5E51B}"/>
              </a:ext>
            </a:extLst>
          </p:cNvPr>
          <p:cNvSpPr/>
          <p:nvPr/>
        </p:nvSpPr>
        <p:spPr>
          <a:xfrm>
            <a:off x="9152735" y="4062313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Assistant/ Graduate Planning Officer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FB22C0D-DFAC-4D61-B67B-31BB730A6DA5}"/>
              </a:ext>
            </a:extLst>
          </p:cNvPr>
          <p:cNvSpPr/>
          <p:nvPr/>
        </p:nvSpPr>
        <p:spPr>
          <a:xfrm>
            <a:off x="9152735" y="3389607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Development Management Planner X2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5D5FA56-5AAC-4769-9AEE-A8AF18C39C29}"/>
              </a:ext>
            </a:extLst>
          </p:cNvPr>
          <p:cNvSpPr/>
          <p:nvPr/>
        </p:nvSpPr>
        <p:spPr>
          <a:xfrm>
            <a:off x="6417796" y="4063618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Development Management Planner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40870-D7C8-2EFD-D315-80235360351F}"/>
              </a:ext>
            </a:extLst>
          </p:cNvPr>
          <p:cNvSpPr/>
          <p:nvPr/>
        </p:nvSpPr>
        <p:spPr>
          <a:xfrm>
            <a:off x="6405982" y="3395429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Planning Officer X2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F88471-98B6-52FA-A72D-BC9DF71CB50A}"/>
              </a:ext>
            </a:extLst>
          </p:cNvPr>
          <p:cNvSpPr/>
          <p:nvPr/>
        </p:nvSpPr>
        <p:spPr>
          <a:xfrm>
            <a:off x="233299" y="4638313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Assistant Planning Policy Officer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EA438D-45D3-99FD-F16D-99A57AA67DC0}"/>
              </a:ext>
            </a:extLst>
          </p:cNvPr>
          <p:cNvSpPr/>
          <p:nvPr/>
        </p:nvSpPr>
        <p:spPr>
          <a:xfrm>
            <a:off x="5461332" y="336204"/>
            <a:ext cx="1296000" cy="576000"/>
          </a:xfrm>
          <a:prstGeom prst="rect">
            <a:avLst/>
          </a:prstGeom>
          <a:solidFill>
            <a:srgbClr val="F4B18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Assistant Director (Planning and Growth)</a:t>
            </a:r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78F823-9C22-E0D1-19ED-34C43737BB7D}"/>
              </a:ext>
            </a:extLst>
          </p:cNvPr>
          <p:cNvCxnSpPr>
            <a:stCxn id="60" idx="2"/>
          </p:cNvCxnSpPr>
          <p:nvPr/>
        </p:nvCxnSpPr>
        <p:spPr>
          <a:xfrm>
            <a:off x="9082167" y="1720439"/>
            <a:ext cx="0" cy="170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F417898-1F6F-4D89-6E0C-4AA0CF5D96D2}"/>
              </a:ext>
            </a:extLst>
          </p:cNvPr>
          <p:cNvCxnSpPr>
            <a:cxnSpLocks/>
          </p:cNvCxnSpPr>
          <p:nvPr/>
        </p:nvCxnSpPr>
        <p:spPr>
          <a:xfrm>
            <a:off x="7053018" y="1889760"/>
            <a:ext cx="3951680" cy="8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3F1C208-AF1C-8B20-CCCB-2AD54EB5FF98}"/>
              </a:ext>
            </a:extLst>
          </p:cNvPr>
          <p:cNvCxnSpPr>
            <a:stCxn id="3" idx="2"/>
          </p:cNvCxnSpPr>
          <p:nvPr/>
        </p:nvCxnSpPr>
        <p:spPr>
          <a:xfrm>
            <a:off x="6109332" y="912204"/>
            <a:ext cx="0" cy="141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D967572-48C9-6D5D-5AB3-0A015E1ED490}"/>
              </a:ext>
            </a:extLst>
          </p:cNvPr>
          <p:cNvCxnSpPr>
            <a:cxnSpLocks/>
          </p:cNvCxnSpPr>
          <p:nvPr/>
        </p:nvCxnSpPr>
        <p:spPr>
          <a:xfrm>
            <a:off x="1537555" y="1054172"/>
            <a:ext cx="7544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69B7202-2A17-7F2B-5A68-F892DFBDB846}"/>
              </a:ext>
            </a:extLst>
          </p:cNvPr>
          <p:cNvCxnSpPr>
            <a:stCxn id="41" idx="2"/>
          </p:cNvCxnSpPr>
          <p:nvPr/>
        </p:nvCxnSpPr>
        <p:spPr>
          <a:xfrm>
            <a:off x="1595141" y="1720439"/>
            <a:ext cx="0" cy="169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96E0E15-C33F-2435-72F2-65876804308F}"/>
              </a:ext>
            </a:extLst>
          </p:cNvPr>
          <p:cNvCxnSpPr/>
          <p:nvPr/>
        </p:nvCxnSpPr>
        <p:spPr>
          <a:xfrm>
            <a:off x="947141" y="1898633"/>
            <a:ext cx="12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C342539-FB2C-0A7C-A165-30BC282CE2C1}"/>
              </a:ext>
            </a:extLst>
          </p:cNvPr>
          <p:cNvCxnSpPr/>
          <p:nvPr/>
        </p:nvCxnSpPr>
        <p:spPr>
          <a:xfrm>
            <a:off x="4732632" y="1720439"/>
            <a:ext cx="0" cy="169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6693085A-3152-52A9-48E5-22DF04DCDEFC}"/>
              </a:ext>
            </a:extLst>
          </p:cNvPr>
          <p:cNvCxnSpPr/>
          <p:nvPr/>
        </p:nvCxnSpPr>
        <p:spPr>
          <a:xfrm>
            <a:off x="4084632" y="1898633"/>
            <a:ext cx="12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72728BC-84F2-DD35-47AE-ECC57268A1EC}"/>
              </a:ext>
            </a:extLst>
          </p:cNvPr>
          <p:cNvSpPr/>
          <p:nvPr/>
        </p:nvSpPr>
        <p:spPr>
          <a:xfrm>
            <a:off x="6427411" y="4744787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Tree Officer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65B802E-2F79-5921-EDA9-70B5E648FD25}"/>
              </a:ext>
            </a:extLst>
          </p:cNvPr>
          <p:cNvCxnSpPr/>
          <p:nvPr/>
        </p:nvCxnSpPr>
        <p:spPr>
          <a:xfrm>
            <a:off x="10999567" y="1894105"/>
            <a:ext cx="0" cy="170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2DD2DB6-59D4-15F6-9ECF-74B6FCF6EF45}"/>
              </a:ext>
            </a:extLst>
          </p:cNvPr>
          <p:cNvSpPr/>
          <p:nvPr/>
        </p:nvSpPr>
        <p:spPr>
          <a:xfrm>
            <a:off x="10522909" y="2021772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Principal Development Management Planner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464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43C10D61-8E1D-4ECD-BB22-495A6F2F3870}"/>
              </a:ext>
            </a:extLst>
          </p:cNvPr>
          <p:cNvSpPr/>
          <p:nvPr/>
        </p:nvSpPr>
        <p:spPr>
          <a:xfrm>
            <a:off x="5465173" y="904161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Arts &amp; Cultural Services Manager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CFB850B-A304-4EF2-A3EC-C39142FDD074}"/>
              </a:ext>
            </a:extLst>
          </p:cNvPr>
          <p:cNvSpPr/>
          <p:nvPr/>
        </p:nvSpPr>
        <p:spPr>
          <a:xfrm>
            <a:off x="1865131" y="1594062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Venue Manager Stamford Arts Centre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81D9841-C4CD-4C94-867C-38164E4FE62B}"/>
              </a:ext>
            </a:extLst>
          </p:cNvPr>
          <p:cNvSpPr/>
          <p:nvPr/>
        </p:nvSpPr>
        <p:spPr>
          <a:xfrm>
            <a:off x="4673729" y="1592379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Venue Manager – Guildhall Arts Centre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EDFA531-AD35-4C9D-AB17-67A5B8AA5470}"/>
              </a:ext>
            </a:extLst>
          </p:cNvPr>
          <p:cNvSpPr/>
          <p:nvPr/>
        </p:nvSpPr>
        <p:spPr>
          <a:xfrm>
            <a:off x="6222273" y="1585520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Guildhall Admin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B178433-97D4-4974-A68D-8282A0B52606}"/>
              </a:ext>
            </a:extLst>
          </p:cNvPr>
          <p:cNvSpPr/>
          <p:nvPr/>
        </p:nvSpPr>
        <p:spPr>
          <a:xfrm>
            <a:off x="9100785" y="1583991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Programming Officer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6319938-B268-477A-8E11-E14C0758E84F}"/>
              </a:ext>
            </a:extLst>
          </p:cNvPr>
          <p:cNvSpPr/>
          <p:nvPr/>
        </p:nvSpPr>
        <p:spPr>
          <a:xfrm>
            <a:off x="1868560" y="2769145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Bartender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42D4CF5-F978-4268-BA2B-32C6C8A0ACBE}"/>
              </a:ext>
            </a:extLst>
          </p:cNvPr>
          <p:cNvSpPr/>
          <p:nvPr/>
        </p:nvSpPr>
        <p:spPr>
          <a:xfrm>
            <a:off x="1860664" y="3282711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Technician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(Stamford Arts Centre)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90F4426-A448-4B85-B8A1-AFF989B5F2B0}"/>
              </a:ext>
            </a:extLst>
          </p:cNvPr>
          <p:cNvSpPr/>
          <p:nvPr/>
        </p:nvSpPr>
        <p:spPr>
          <a:xfrm>
            <a:off x="3269430" y="2235749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Technician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(Stamford Arts Centre) X4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13F4859-0C87-4C51-8B14-D010E49D82E6}"/>
              </a:ext>
            </a:extLst>
          </p:cNvPr>
          <p:cNvSpPr/>
          <p:nvPr/>
        </p:nvSpPr>
        <p:spPr>
          <a:xfrm>
            <a:off x="4676688" y="2732879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Cleaner X2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5E8A95-18F6-4D33-BFF4-9A5E01A9B90D}"/>
              </a:ext>
            </a:extLst>
          </p:cNvPr>
          <p:cNvSpPr txBox="1"/>
          <p:nvPr/>
        </p:nvSpPr>
        <p:spPr>
          <a:xfrm>
            <a:off x="9138467" y="4773841"/>
            <a:ext cx="1296000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/>
              <a:t>Casuals in Cultural Services (Guildhall Arts Centre) x 11</a:t>
            </a:r>
          </a:p>
          <a:p>
            <a:endParaRPr lang="en-GB" sz="900" dirty="0"/>
          </a:p>
          <a:p>
            <a:r>
              <a:rPr lang="en-GB" sz="900" dirty="0"/>
              <a:t>Casuals in Cultural Services (Stamford Arts Centre) x 37</a:t>
            </a:r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4378B629-D7E5-4216-AE89-437F0D4A4B1C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8F3BEA7-6602-4381-BA5D-4FCAADFFA60C}"/>
              </a:ext>
            </a:extLst>
          </p:cNvPr>
          <p:cNvSpPr/>
          <p:nvPr/>
        </p:nvSpPr>
        <p:spPr>
          <a:xfrm>
            <a:off x="7661529" y="1585520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House Manager, South Kesteven Community Point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D729B5F-2AF6-45E4-BC0A-169311DE5CA4}"/>
              </a:ext>
            </a:extLst>
          </p:cNvPr>
          <p:cNvSpPr/>
          <p:nvPr/>
        </p:nvSpPr>
        <p:spPr>
          <a:xfrm>
            <a:off x="7661529" y="2235749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Duty Officer X2 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00D2E5A-46A6-4FE7-B8D1-8CA3B3C2781F}"/>
              </a:ext>
            </a:extLst>
          </p:cNvPr>
          <p:cNvSpPr/>
          <p:nvPr/>
        </p:nvSpPr>
        <p:spPr>
          <a:xfrm>
            <a:off x="3269430" y="1594062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Technician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Guildhall Arts Centre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C62C8B1-3C42-4B25-BC1C-09D7D3FC08C3}"/>
              </a:ext>
            </a:extLst>
          </p:cNvPr>
          <p:cNvSpPr/>
          <p:nvPr/>
        </p:nvSpPr>
        <p:spPr>
          <a:xfrm>
            <a:off x="1868560" y="2243747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Duty Officer X4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4F3A07D-B3CA-4060-9E2E-34AEC0CE2ADC}"/>
              </a:ext>
            </a:extLst>
          </p:cNvPr>
          <p:cNvSpPr/>
          <p:nvPr/>
        </p:nvSpPr>
        <p:spPr>
          <a:xfrm>
            <a:off x="4670770" y="2240036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Duty Officer X3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1A20AF8-8111-44B6-BB3C-83A5E4125E64}"/>
              </a:ext>
            </a:extLst>
          </p:cNvPr>
          <p:cNvSpPr/>
          <p:nvPr/>
        </p:nvSpPr>
        <p:spPr>
          <a:xfrm>
            <a:off x="7661529" y="2740150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Cleaner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742BC8-1555-4979-87B9-CFB84611E012}"/>
              </a:ext>
            </a:extLst>
          </p:cNvPr>
          <p:cNvSpPr txBox="1"/>
          <p:nvPr/>
        </p:nvSpPr>
        <p:spPr>
          <a:xfrm>
            <a:off x="318781" y="302004"/>
            <a:ext cx="212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ARTS AND CULTURE</a:t>
            </a:r>
            <a:endParaRPr lang="en-GB" u="sng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381FA2D-D0B5-40A9-8CFE-077BD48ACDD5}"/>
              </a:ext>
            </a:extLst>
          </p:cNvPr>
          <p:cNvSpPr/>
          <p:nvPr/>
        </p:nvSpPr>
        <p:spPr>
          <a:xfrm>
            <a:off x="1868560" y="3787133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Cleaner X2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B7677A8-B7A7-45EB-B1E5-4356D9E37285}"/>
              </a:ext>
            </a:extLst>
          </p:cNvPr>
          <p:cNvSpPr/>
          <p:nvPr/>
        </p:nvSpPr>
        <p:spPr>
          <a:xfrm>
            <a:off x="4676688" y="3250190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Casual Cleaner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EF8FAC-7F8D-2641-56E8-29E5AA847677}"/>
              </a:ext>
            </a:extLst>
          </p:cNvPr>
          <p:cNvSpPr/>
          <p:nvPr/>
        </p:nvSpPr>
        <p:spPr>
          <a:xfrm>
            <a:off x="5465173" y="214260"/>
            <a:ext cx="1296000" cy="57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Assistant Director (Leisure, Culture and Place)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8C75E9-746F-0E3B-5889-BC2F457F035C}"/>
              </a:ext>
            </a:extLst>
          </p:cNvPr>
          <p:cNvSpPr/>
          <p:nvPr/>
        </p:nvSpPr>
        <p:spPr>
          <a:xfrm>
            <a:off x="10540041" y="1585520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Marketing &amp; Events Officer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763B94-D24D-2464-CFD2-337860599DC0}"/>
              </a:ext>
            </a:extLst>
          </p:cNvPr>
          <p:cNvSpPr/>
          <p:nvPr/>
        </p:nvSpPr>
        <p:spPr>
          <a:xfrm>
            <a:off x="1868560" y="4308622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Casual Cleaner</a:t>
            </a:r>
          </a:p>
        </p:txBody>
      </p:sp>
    </p:spTree>
    <p:extLst>
      <p:ext uri="{BB962C8B-B14F-4D97-AF65-F5344CB8AC3E}">
        <p14:creationId xmlns:p14="http://schemas.microsoft.com/office/powerpoint/2010/main" val="3113666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74C2605-AE33-7ED1-6037-95951CED7D87}"/>
              </a:ext>
            </a:extLst>
          </p:cNvPr>
          <p:cNvCxnSpPr/>
          <p:nvPr/>
        </p:nvCxnSpPr>
        <p:spPr>
          <a:xfrm>
            <a:off x="7154531" y="1193888"/>
            <a:ext cx="0" cy="269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6987F14-963F-38EC-0A5B-A01510040902}"/>
              </a:ext>
            </a:extLst>
          </p:cNvPr>
          <p:cNvCxnSpPr/>
          <p:nvPr/>
        </p:nvCxnSpPr>
        <p:spPr>
          <a:xfrm>
            <a:off x="5212519" y="1209743"/>
            <a:ext cx="0" cy="330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7C640C-046C-A8C0-F23E-50A252D259E8}"/>
              </a:ext>
            </a:extLst>
          </p:cNvPr>
          <p:cNvCxnSpPr>
            <a:cxnSpLocks/>
          </p:cNvCxnSpPr>
          <p:nvPr/>
        </p:nvCxnSpPr>
        <p:spPr>
          <a:xfrm>
            <a:off x="3575308" y="1209743"/>
            <a:ext cx="0" cy="330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17D109B-7B1F-54C3-3500-6384C269D6A7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096000" y="987061"/>
            <a:ext cx="0" cy="2226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4378B629-D7E5-4216-AE89-437F0D4A4B1C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6B623AF-674D-4E10-81BC-3C0501836A9C}"/>
              </a:ext>
            </a:extLst>
          </p:cNvPr>
          <p:cNvSpPr/>
          <p:nvPr/>
        </p:nvSpPr>
        <p:spPr>
          <a:xfrm>
            <a:off x="4594894" y="2642204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Senior Parks and Cemetery Officer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4F3544D-3487-4A52-88DF-61E0DC6CC213}"/>
              </a:ext>
            </a:extLst>
          </p:cNvPr>
          <p:cNvSpPr/>
          <p:nvPr/>
        </p:nvSpPr>
        <p:spPr>
          <a:xfrm>
            <a:off x="4594894" y="1356393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Leisure, Parks and Open Spaces Team Leader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8CFAFA-4DE2-45CA-A333-2927490EF2E0}"/>
              </a:ext>
            </a:extLst>
          </p:cNvPr>
          <p:cNvSpPr/>
          <p:nvPr/>
        </p:nvSpPr>
        <p:spPr>
          <a:xfrm>
            <a:off x="4594894" y="3285110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Physical Activity &amp; Wellbeing Lead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A72E45-DCC1-443E-8E97-1EFC3F6CD7DA}"/>
              </a:ext>
            </a:extLst>
          </p:cNvPr>
          <p:cNvSpPr txBox="1"/>
          <p:nvPr/>
        </p:nvSpPr>
        <p:spPr>
          <a:xfrm>
            <a:off x="520117" y="411061"/>
            <a:ext cx="3573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PARKS AND LEISURE</a:t>
            </a:r>
            <a:endParaRPr lang="en-GB" u="sng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EA19BE-EE3D-4D20-1164-74ACBB9512C8}"/>
              </a:ext>
            </a:extLst>
          </p:cNvPr>
          <p:cNvSpPr/>
          <p:nvPr/>
        </p:nvSpPr>
        <p:spPr>
          <a:xfrm>
            <a:off x="4594894" y="1999298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Parks and Events Community Engagement Officer 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6C4513-C6EA-DDCF-B3DC-1FD426D98B0B}"/>
              </a:ext>
            </a:extLst>
          </p:cNvPr>
          <p:cNvSpPr/>
          <p:nvPr/>
        </p:nvSpPr>
        <p:spPr>
          <a:xfrm>
            <a:off x="5448000" y="411061"/>
            <a:ext cx="1296000" cy="57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Assistant Director (Leisure, Culture and Place)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9D1CE-7A82-EB03-2A6B-D46ABADCF6E1}"/>
              </a:ext>
            </a:extLst>
          </p:cNvPr>
          <p:cNvSpPr/>
          <p:nvPr/>
        </p:nvSpPr>
        <p:spPr>
          <a:xfrm>
            <a:off x="6508519" y="1328871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Corporate Facilities Lead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C46BFD-978B-85EA-2F1B-FF5487CEEE64}"/>
              </a:ext>
            </a:extLst>
          </p:cNvPr>
          <p:cNvSpPr/>
          <p:nvPr/>
        </p:nvSpPr>
        <p:spPr>
          <a:xfrm>
            <a:off x="6508519" y="3291247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Facilities &amp; Car Park Co-ordinator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9AD33B-2EA5-AEC2-6A0A-1CA45D6A1CB7}"/>
              </a:ext>
            </a:extLst>
          </p:cNvPr>
          <p:cNvSpPr/>
          <p:nvPr/>
        </p:nvSpPr>
        <p:spPr>
          <a:xfrm>
            <a:off x="6508519" y="1971776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Markets &amp; Events Supervisor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8E2192-913B-08E1-4903-549F70CF1C6F}"/>
              </a:ext>
            </a:extLst>
          </p:cNvPr>
          <p:cNvSpPr/>
          <p:nvPr/>
        </p:nvSpPr>
        <p:spPr>
          <a:xfrm>
            <a:off x="6508519" y="3949653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Cleaner x 6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>
              <a:solidFill>
                <a:schemeClr val="tx1"/>
              </a:solidFill>
            </a:endParaRP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B2B2F3-051D-E9AE-C79D-96BE87F0DD20}"/>
              </a:ext>
            </a:extLst>
          </p:cNvPr>
          <p:cNvSpPr/>
          <p:nvPr/>
        </p:nvSpPr>
        <p:spPr>
          <a:xfrm>
            <a:off x="6508519" y="2615095"/>
            <a:ext cx="1296000" cy="576000"/>
          </a:xfrm>
          <a:prstGeom prst="rect">
            <a:avLst/>
          </a:prstGeom>
          <a:solidFill>
            <a:srgbClr val="FBE5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Project Officer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BE46814-C725-FCA3-FC93-F343E89C3DD8}"/>
              </a:ext>
            </a:extLst>
          </p:cNvPr>
          <p:cNvCxnSpPr>
            <a:cxnSpLocks/>
          </p:cNvCxnSpPr>
          <p:nvPr/>
        </p:nvCxnSpPr>
        <p:spPr>
          <a:xfrm>
            <a:off x="3575308" y="1209743"/>
            <a:ext cx="35792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4669102-8D3F-6734-4450-953E1A5DF993}"/>
              </a:ext>
            </a:extLst>
          </p:cNvPr>
          <p:cNvSpPr/>
          <p:nvPr/>
        </p:nvSpPr>
        <p:spPr>
          <a:xfrm>
            <a:off x="2959707" y="1356393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Street Scene Manager</a:t>
            </a:r>
          </a:p>
        </p:txBody>
      </p:sp>
    </p:spTree>
    <p:extLst>
      <p:ext uri="{BB962C8B-B14F-4D97-AF65-F5344CB8AC3E}">
        <p14:creationId xmlns:p14="http://schemas.microsoft.com/office/powerpoint/2010/main" val="234476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D7035EA-CFC2-DEF4-BB70-3C885E418667}"/>
              </a:ext>
            </a:extLst>
          </p:cNvPr>
          <p:cNvCxnSpPr>
            <a:cxnSpLocks/>
          </p:cNvCxnSpPr>
          <p:nvPr/>
        </p:nvCxnSpPr>
        <p:spPr>
          <a:xfrm>
            <a:off x="7029436" y="1159002"/>
            <a:ext cx="0" cy="38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97B459-33E0-052D-4F1C-4D6D333F4303}"/>
              </a:ext>
            </a:extLst>
          </p:cNvPr>
          <p:cNvCxnSpPr>
            <a:cxnSpLocks/>
          </p:cNvCxnSpPr>
          <p:nvPr/>
        </p:nvCxnSpPr>
        <p:spPr>
          <a:xfrm>
            <a:off x="5292730" y="1159002"/>
            <a:ext cx="0" cy="38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3B1AEB6-9E52-60F0-E0FA-D7B9031E9647}"/>
              </a:ext>
            </a:extLst>
          </p:cNvPr>
          <p:cNvCxnSpPr>
            <a:cxnSpLocks/>
          </p:cNvCxnSpPr>
          <p:nvPr/>
        </p:nvCxnSpPr>
        <p:spPr>
          <a:xfrm>
            <a:off x="8781554" y="1159002"/>
            <a:ext cx="0" cy="38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3EF310C-436B-3972-BBB2-FAF6C6B67C0D}"/>
              </a:ext>
            </a:extLst>
          </p:cNvPr>
          <p:cNvCxnSpPr>
            <a:cxnSpLocks/>
          </p:cNvCxnSpPr>
          <p:nvPr/>
        </p:nvCxnSpPr>
        <p:spPr>
          <a:xfrm>
            <a:off x="6558218" y="865654"/>
            <a:ext cx="0" cy="293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EA6F98B-DA9F-1172-6F5D-3BA10193FF6F}"/>
              </a:ext>
            </a:extLst>
          </p:cNvPr>
          <p:cNvCxnSpPr>
            <a:cxnSpLocks/>
          </p:cNvCxnSpPr>
          <p:nvPr/>
        </p:nvCxnSpPr>
        <p:spPr>
          <a:xfrm>
            <a:off x="3633504" y="1159002"/>
            <a:ext cx="0" cy="38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9BF282A-1FAB-40F1-91DF-53F2B5C6B039}"/>
              </a:ext>
            </a:extLst>
          </p:cNvPr>
          <p:cNvSpPr/>
          <p:nvPr/>
        </p:nvSpPr>
        <p:spPr>
          <a:xfrm>
            <a:off x="4644730" y="1393684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Performance Officer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8602F55-6C1B-4580-83FA-27F2B3E009E1}"/>
              </a:ext>
            </a:extLst>
          </p:cNvPr>
          <p:cNvSpPr/>
          <p:nvPr/>
        </p:nvSpPr>
        <p:spPr>
          <a:xfrm>
            <a:off x="2985504" y="1393684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Customer Liaison Officer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D0BD14A-A7D4-4F77-8E33-248B491162AF}"/>
              </a:ext>
            </a:extLst>
          </p:cNvPr>
          <p:cNvSpPr/>
          <p:nvPr/>
        </p:nvSpPr>
        <p:spPr>
          <a:xfrm>
            <a:off x="1507327" y="1386011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Street Scene Supervisor X 2 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DB00D149-B8B8-4543-A614-48E8F53F4FCE}"/>
              </a:ext>
            </a:extLst>
          </p:cNvPr>
          <p:cNvSpPr/>
          <p:nvPr/>
        </p:nvSpPr>
        <p:spPr>
          <a:xfrm flipH="1">
            <a:off x="10558312" y="5406751"/>
            <a:ext cx="1633688" cy="1501629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EBE737C-3A87-4CA3-B16C-657568463A24}"/>
              </a:ext>
            </a:extLst>
          </p:cNvPr>
          <p:cNvSpPr/>
          <p:nvPr/>
        </p:nvSpPr>
        <p:spPr>
          <a:xfrm>
            <a:off x="1513676" y="2575305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Street Cleansing Class 1 (7.5t) Drivers x 6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F11DC1-CCF9-2C30-89B7-3BFB6454CF1D}"/>
              </a:ext>
            </a:extLst>
          </p:cNvPr>
          <p:cNvSpPr txBox="1"/>
          <p:nvPr/>
        </p:nvSpPr>
        <p:spPr>
          <a:xfrm>
            <a:off x="580173" y="328692"/>
            <a:ext cx="2271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Street</a:t>
            </a:r>
            <a:r>
              <a:rPr lang="en-US" sz="900" dirty="0"/>
              <a:t> </a:t>
            </a:r>
            <a:r>
              <a:rPr lang="en-US" dirty="0"/>
              <a:t>Scene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7C6204-1F8B-9342-5CB1-2D9E5F62B5B2}"/>
              </a:ext>
            </a:extLst>
          </p:cNvPr>
          <p:cNvSpPr/>
          <p:nvPr/>
        </p:nvSpPr>
        <p:spPr>
          <a:xfrm>
            <a:off x="9985756" y="1386011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Grounds Maintenance Supervisor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907DC3-0C2A-B50E-F077-EE6356EA2D08}"/>
              </a:ext>
            </a:extLst>
          </p:cNvPr>
          <p:cNvSpPr/>
          <p:nvPr/>
        </p:nvSpPr>
        <p:spPr>
          <a:xfrm>
            <a:off x="8186933" y="1378339"/>
            <a:ext cx="1296000" cy="57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Cleaner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C50E99-1898-FBD2-3090-934D58E19B69}"/>
              </a:ext>
            </a:extLst>
          </p:cNvPr>
          <p:cNvSpPr/>
          <p:nvPr/>
        </p:nvSpPr>
        <p:spPr>
          <a:xfrm>
            <a:off x="9985756" y="2064299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Grounds Maintenance Chargehand X2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B53109D-B41C-B313-3590-1BB8F0D64CCF}"/>
              </a:ext>
            </a:extLst>
          </p:cNvPr>
          <p:cNvSpPr/>
          <p:nvPr/>
        </p:nvSpPr>
        <p:spPr>
          <a:xfrm>
            <a:off x="9985756" y="2569054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Grounds Maintenance Operatives x 7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9F3BF1-0AEF-EE6B-EEED-000FCCD38205}"/>
              </a:ext>
            </a:extLst>
          </p:cNvPr>
          <p:cNvSpPr/>
          <p:nvPr/>
        </p:nvSpPr>
        <p:spPr>
          <a:xfrm>
            <a:off x="9985756" y="3069873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Groundsman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B58B691-3957-4771-4923-6007B54B032E}"/>
              </a:ext>
            </a:extLst>
          </p:cNvPr>
          <p:cNvSpPr/>
          <p:nvPr/>
        </p:nvSpPr>
        <p:spPr>
          <a:xfrm>
            <a:off x="1513676" y="3074774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Street Cleansing Drivers 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x 3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FF53D1-8C10-1177-2B6A-9A31E50E56F0}"/>
              </a:ext>
            </a:extLst>
          </p:cNvPr>
          <p:cNvSpPr/>
          <p:nvPr/>
        </p:nvSpPr>
        <p:spPr>
          <a:xfrm>
            <a:off x="1513676" y="2002193"/>
            <a:ext cx="1296000" cy="5147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Street Scene Chargehand X4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CC15979-FF5C-12DF-2FE1-2580E7DF4D53}"/>
              </a:ext>
            </a:extLst>
          </p:cNvPr>
          <p:cNvSpPr/>
          <p:nvPr/>
        </p:nvSpPr>
        <p:spPr>
          <a:xfrm>
            <a:off x="1513676" y="3555955"/>
            <a:ext cx="1296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Street Scene Operatives 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46EA88C8-06D9-AF69-ADC3-8EFFC1000BAD}"/>
              </a:ext>
            </a:extLst>
          </p:cNvPr>
          <p:cNvCxnSpPr>
            <a:stCxn id="27" idx="0"/>
            <a:endCxn id="6" idx="0"/>
          </p:cNvCxnSpPr>
          <p:nvPr/>
        </p:nvCxnSpPr>
        <p:spPr>
          <a:xfrm rot="5400000" flipH="1" flipV="1">
            <a:off x="6394541" y="-2853203"/>
            <a:ext cx="12700" cy="8478429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EC562C2-6C03-07C7-CF37-7551769115C6}"/>
              </a:ext>
            </a:extLst>
          </p:cNvPr>
          <p:cNvSpPr/>
          <p:nvPr/>
        </p:nvSpPr>
        <p:spPr>
          <a:xfrm>
            <a:off x="5910218" y="328692"/>
            <a:ext cx="1296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Street Scene Manager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E4106B6-5891-F1B6-274A-2A82E3218080}"/>
              </a:ext>
            </a:extLst>
          </p:cNvPr>
          <p:cNvSpPr/>
          <p:nvPr/>
        </p:nvSpPr>
        <p:spPr>
          <a:xfrm>
            <a:off x="6418426" y="1378339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Estate Officer X2</a:t>
            </a:r>
          </a:p>
        </p:txBody>
      </p:sp>
    </p:spTree>
    <p:extLst>
      <p:ext uri="{BB962C8B-B14F-4D97-AF65-F5344CB8AC3E}">
        <p14:creationId xmlns:p14="http://schemas.microsoft.com/office/powerpoint/2010/main" val="266544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A57575B-7655-8C1D-36BB-0D8ADCAC0C0F}"/>
              </a:ext>
            </a:extLst>
          </p:cNvPr>
          <p:cNvCxnSpPr>
            <a:cxnSpLocks/>
            <a:endCxn id="44" idx="0"/>
          </p:cNvCxnSpPr>
          <p:nvPr/>
        </p:nvCxnSpPr>
        <p:spPr>
          <a:xfrm flipH="1">
            <a:off x="2662949" y="2194560"/>
            <a:ext cx="6005" cy="7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5784041-48C6-0AC0-D69C-4F81CABDB381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1241678" y="2209389"/>
            <a:ext cx="2653" cy="739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DF33704-198D-9EA8-8AE2-E91956AF4312}"/>
              </a:ext>
            </a:extLst>
          </p:cNvPr>
          <p:cNvCxnSpPr>
            <a:cxnSpLocks/>
          </p:cNvCxnSpPr>
          <p:nvPr/>
        </p:nvCxnSpPr>
        <p:spPr>
          <a:xfrm>
            <a:off x="4239138" y="2194560"/>
            <a:ext cx="0" cy="30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C0D8EC5-AFA0-982A-B09A-EA80EB5C5EC0}"/>
              </a:ext>
            </a:extLst>
          </p:cNvPr>
          <p:cNvCxnSpPr>
            <a:cxnSpLocks/>
          </p:cNvCxnSpPr>
          <p:nvPr/>
        </p:nvCxnSpPr>
        <p:spPr>
          <a:xfrm>
            <a:off x="6096000" y="1135938"/>
            <a:ext cx="0" cy="1073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79983485-689A-4EE1-A9AE-BDD31C850504}"/>
              </a:ext>
            </a:extLst>
          </p:cNvPr>
          <p:cNvSpPr/>
          <p:nvPr/>
        </p:nvSpPr>
        <p:spPr>
          <a:xfrm>
            <a:off x="5481959" y="1321935"/>
            <a:ext cx="1228081" cy="8024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Head of Service (Corporate Projects, Performance and Climate Change)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6C0D4A7-A553-4E97-ADC2-6D242C9C741D}"/>
              </a:ext>
            </a:extLst>
          </p:cNvPr>
          <p:cNvSpPr/>
          <p:nvPr/>
        </p:nvSpPr>
        <p:spPr>
          <a:xfrm>
            <a:off x="3603200" y="2329024"/>
            <a:ext cx="1296000" cy="5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Corporate Project Officer X 2</a:t>
            </a:r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FC3F83C3-9098-45D8-B73F-E44B938638BE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62E076-2161-45A4-885B-8457E5EF9709}"/>
              </a:ext>
            </a:extLst>
          </p:cNvPr>
          <p:cNvSpPr/>
          <p:nvPr/>
        </p:nvSpPr>
        <p:spPr>
          <a:xfrm>
            <a:off x="593678" y="2949286"/>
            <a:ext cx="1296000" cy="5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Performance Analyst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B08891-6DDD-4643-8DBF-DB8D7243E388}"/>
              </a:ext>
            </a:extLst>
          </p:cNvPr>
          <p:cNvSpPr/>
          <p:nvPr/>
        </p:nvSpPr>
        <p:spPr>
          <a:xfrm>
            <a:off x="7825545" y="2311808"/>
            <a:ext cx="1296000" cy="5657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Business Support Manager &amp; Corporate Projects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8F82434-A6E9-4B2D-BC54-F934D2E6C778}"/>
              </a:ext>
            </a:extLst>
          </p:cNvPr>
          <p:cNvSpPr/>
          <p:nvPr/>
        </p:nvSpPr>
        <p:spPr>
          <a:xfrm>
            <a:off x="593678" y="2329024"/>
            <a:ext cx="1296000" cy="5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Policy Officer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C996326-8904-4B5A-9366-72C684707A93}"/>
              </a:ext>
            </a:extLst>
          </p:cNvPr>
          <p:cNvSpPr/>
          <p:nvPr/>
        </p:nvSpPr>
        <p:spPr>
          <a:xfrm>
            <a:off x="2020954" y="2330622"/>
            <a:ext cx="1296000" cy="5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Sustainability &amp; Climate Change Manager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E9E77EF-952E-4E85-B0C9-2E6770EA52A8}"/>
              </a:ext>
            </a:extLst>
          </p:cNvPr>
          <p:cNvSpPr/>
          <p:nvPr/>
        </p:nvSpPr>
        <p:spPr>
          <a:xfrm>
            <a:off x="2014949" y="2959177"/>
            <a:ext cx="1296000" cy="504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Sustainability Project Support Officer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B3BE195-48B6-4367-9E33-419B1D3E9346}"/>
              </a:ext>
            </a:extLst>
          </p:cNvPr>
          <p:cNvSpPr/>
          <p:nvPr/>
        </p:nvSpPr>
        <p:spPr>
          <a:xfrm>
            <a:off x="7172692" y="2993718"/>
            <a:ext cx="1296000" cy="5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Central Business Support Officer X 8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2C094D-7B0C-F45C-87EF-188F9BB95ED0}"/>
              </a:ext>
            </a:extLst>
          </p:cNvPr>
          <p:cNvSpPr/>
          <p:nvPr/>
        </p:nvSpPr>
        <p:spPr>
          <a:xfrm>
            <a:off x="6370183" y="2347286"/>
            <a:ext cx="1296000" cy="5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New Build Project Officer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D24857D-F818-40EA-BB75-8F0B991BF950}"/>
              </a:ext>
            </a:extLst>
          </p:cNvPr>
          <p:cNvSpPr/>
          <p:nvPr/>
        </p:nvSpPr>
        <p:spPr>
          <a:xfrm>
            <a:off x="7172692" y="3596707"/>
            <a:ext cx="1296000" cy="5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Business Support Supervisor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06DD269-F613-8DA0-C8B3-E787B736C03D}"/>
              </a:ext>
            </a:extLst>
          </p:cNvPr>
          <p:cNvSpPr/>
          <p:nvPr/>
        </p:nvSpPr>
        <p:spPr>
          <a:xfrm>
            <a:off x="8593963" y="3013219"/>
            <a:ext cx="1296000" cy="5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Complaints Administrator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75302E7-5CF9-0ED0-7478-6D0ABD127562}"/>
              </a:ext>
            </a:extLst>
          </p:cNvPr>
          <p:cNvCxnSpPr>
            <a:cxnSpLocks/>
          </p:cNvCxnSpPr>
          <p:nvPr/>
        </p:nvCxnSpPr>
        <p:spPr>
          <a:xfrm>
            <a:off x="1241678" y="2194560"/>
            <a:ext cx="7227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74A32E6-2C42-9BD3-D92F-613A33173459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8468692" y="2185953"/>
            <a:ext cx="4853" cy="125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7CA1C31-555D-D13F-796D-90ABEE8C5075}"/>
              </a:ext>
            </a:extLst>
          </p:cNvPr>
          <p:cNvSpPr txBox="1"/>
          <p:nvPr/>
        </p:nvSpPr>
        <p:spPr>
          <a:xfrm>
            <a:off x="583199" y="433194"/>
            <a:ext cx="2867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CORPORATE PROJECTS, PERFORMANCE AND CLIMATE CHANGE</a:t>
            </a:r>
            <a:endParaRPr lang="en-GB" b="1" u="sng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A9493A-325C-6887-7C56-47EBE429DB76}"/>
              </a:ext>
            </a:extLst>
          </p:cNvPr>
          <p:cNvSpPr/>
          <p:nvPr/>
        </p:nvSpPr>
        <p:spPr>
          <a:xfrm>
            <a:off x="2014949" y="3554965"/>
            <a:ext cx="1296000" cy="504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Tree Project Officer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9BD7E4-4C83-43DB-FD67-B743F0676B89}"/>
              </a:ext>
            </a:extLst>
          </p:cNvPr>
          <p:cNvSpPr/>
          <p:nvPr/>
        </p:nvSpPr>
        <p:spPr>
          <a:xfrm>
            <a:off x="5447998" y="557319"/>
            <a:ext cx="1296000" cy="57600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Director of Housing</a:t>
            </a:r>
          </a:p>
        </p:txBody>
      </p:sp>
    </p:spTree>
    <p:extLst>
      <p:ext uri="{BB962C8B-B14F-4D97-AF65-F5344CB8AC3E}">
        <p14:creationId xmlns:p14="http://schemas.microsoft.com/office/powerpoint/2010/main" val="1079248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312ADF67-2DEC-85C2-DC35-59B01BA68336}"/>
              </a:ext>
            </a:extLst>
          </p:cNvPr>
          <p:cNvCxnSpPr>
            <a:cxnSpLocks/>
          </p:cNvCxnSpPr>
          <p:nvPr/>
        </p:nvCxnSpPr>
        <p:spPr>
          <a:xfrm>
            <a:off x="10075698" y="2188409"/>
            <a:ext cx="0" cy="499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4E79CDC-BB44-DDF8-D877-4B67D48A3AC1}"/>
              </a:ext>
            </a:extLst>
          </p:cNvPr>
          <p:cNvCxnSpPr>
            <a:cxnSpLocks/>
            <a:endCxn id="2" idx="2"/>
          </p:cNvCxnSpPr>
          <p:nvPr/>
        </p:nvCxnSpPr>
        <p:spPr>
          <a:xfrm>
            <a:off x="4375423" y="3085072"/>
            <a:ext cx="14062" cy="744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48A03FB-62A1-774B-B699-2F4DFC54FB6F}"/>
              </a:ext>
            </a:extLst>
          </p:cNvPr>
          <p:cNvCxnSpPr>
            <a:cxnSpLocks/>
          </p:cNvCxnSpPr>
          <p:nvPr/>
        </p:nvCxnSpPr>
        <p:spPr>
          <a:xfrm>
            <a:off x="2518723" y="1022831"/>
            <a:ext cx="88633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FF68F53-F72B-AE2F-7CAD-199AC24896D2}"/>
              </a:ext>
            </a:extLst>
          </p:cNvPr>
          <p:cNvCxnSpPr/>
          <p:nvPr/>
        </p:nvCxnSpPr>
        <p:spPr>
          <a:xfrm>
            <a:off x="11382103" y="999561"/>
            <a:ext cx="0" cy="1336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0648ACA-005B-7F41-6EA9-DE8222B1851F}"/>
              </a:ext>
            </a:extLst>
          </p:cNvPr>
          <p:cNvCxnSpPr>
            <a:cxnSpLocks/>
          </p:cNvCxnSpPr>
          <p:nvPr/>
        </p:nvCxnSpPr>
        <p:spPr>
          <a:xfrm rot="21540000">
            <a:off x="4362994" y="1923933"/>
            <a:ext cx="0" cy="358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66C160D-E95C-151C-DD74-45AF7146B4E4}"/>
              </a:ext>
            </a:extLst>
          </p:cNvPr>
          <p:cNvCxnSpPr>
            <a:cxnSpLocks/>
          </p:cNvCxnSpPr>
          <p:nvPr/>
        </p:nvCxnSpPr>
        <p:spPr>
          <a:xfrm>
            <a:off x="3174388" y="1923933"/>
            <a:ext cx="5615" cy="405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BE895A1-7CEC-E1BA-DC39-750A875E9BF6}"/>
              </a:ext>
            </a:extLst>
          </p:cNvPr>
          <p:cNvCxnSpPr>
            <a:cxnSpLocks/>
          </p:cNvCxnSpPr>
          <p:nvPr/>
        </p:nvCxnSpPr>
        <p:spPr>
          <a:xfrm flipH="1">
            <a:off x="5824336" y="899522"/>
            <a:ext cx="15611" cy="3699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175576-E3B0-4100-837C-8163F7B956F4}"/>
              </a:ext>
            </a:extLst>
          </p:cNvPr>
          <p:cNvCxnSpPr>
            <a:cxnSpLocks/>
          </p:cNvCxnSpPr>
          <p:nvPr/>
        </p:nvCxnSpPr>
        <p:spPr>
          <a:xfrm>
            <a:off x="8834040" y="1022831"/>
            <a:ext cx="0" cy="1165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E274BE0-4EF7-6AF0-AA54-79F2B72EEC3A}"/>
              </a:ext>
            </a:extLst>
          </p:cNvPr>
          <p:cNvCxnSpPr>
            <a:cxnSpLocks/>
          </p:cNvCxnSpPr>
          <p:nvPr/>
        </p:nvCxnSpPr>
        <p:spPr>
          <a:xfrm flipH="1">
            <a:off x="7621096" y="2188409"/>
            <a:ext cx="4252" cy="425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D5C23FE3-0C3A-4F86-B404-6F964DF4A841}"/>
              </a:ext>
            </a:extLst>
          </p:cNvPr>
          <p:cNvSpPr/>
          <p:nvPr/>
        </p:nvSpPr>
        <p:spPr>
          <a:xfrm>
            <a:off x="5200794" y="323522"/>
            <a:ext cx="1296000" cy="57600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Alison Hall-Wright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Director of Housing and Projects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1CF5FF-AF2E-4515-9DB5-2ECA24D6296C}"/>
              </a:ext>
            </a:extLst>
          </p:cNvPr>
          <p:cNvSpPr/>
          <p:nvPr/>
        </p:nvSpPr>
        <p:spPr>
          <a:xfrm>
            <a:off x="1330723" y="2111525"/>
            <a:ext cx="1188000" cy="572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Tenancy Services Manager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5B104E-2C4D-4217-AB94-FEEBCE3CEBEE}"/>
              </a:ext>
            </a:extLst>
          </p:cNvPr>
          <p:cNvSpPr/>
          <p:nvPr/>
        </p:nvSpPr>
        <p:spPr>
          <a:xfrm>
            <a:off x="5219399" y="3455180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Senior Housing Service Improvement Officer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19D2E6-6CFB-49D0-8348-FC24CCA03F86}"/>
              </a:ext>
            </a:extLst>
          </p:cNvPr>
          <p:cNvSpPr/>
          <p:nvPr/>
        </p:nvSpPr>
        <p:spPr>
          <a:xfrm>
            <a:off x="5206428" y="4099174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Housing Service Improvement Officer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0DF7402-C692-46DC-8F45-B13FC974F130}"/>
              </a:ext>
            </a:extLst>
          </p:cNvPr>
          <p:cNvSpPr/>
          <p:nvPr/>
        </p:nvSpPr>
        <p:spPr>
          <a:xfrm>
            <a:off x="6961665" y="2326145"/>
            <a:ext cx="1188000" cy="583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Housing </a:t>
            </a:r>
            <a:r>
              <a:rPr lang="en-US" sz="900" dirty="0" err="1">
                <a:solidFill>
                  <a:schemeClr val="tx1"/>
                </a:solidFill>
              </a:rPr>
              <a:t>Decarbonisation</a:t>
            </a:r>
            <a:r>
              <a:rPr lang="en-US" sz="900" dirty="0">
                <a:solidFill>
                  <a:schemeClr val="tx1"/>
                </a:solidFill>
              </a:rPr>
              <a:t> Manager</a:t>
            </a:r>
          </a:p>
        </p:txBody>
      </p:sp>
      <p:sp>
        <p:nvSpPr>
          <p:cNvPr id="59" name="Right Triangle 58">
            <a:extLst>
              <a:ext uri="{FF2B5EF4-FFF2-40B4-BE49-F238E27FC236}">
                <a16:creationId xmlns:a16="http://schemas.microsoft.com/office/drawing/2014/main" id="{E26E84B0-3C7B-4E82-AD4E-4C6506AC2C32}"/>
              </a:ext>
            </a:extLst>
          </p:cNvPr>
          <p:cNvSpPr/>
          <p:nvPr/>
        </p:nvSpPr>
        <p:spPr>
          <a:xfrm flipH="1">
            <a:off x="10558312" y="5356371"/>
            <a:ext cx="1633688" cy="150162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9494C44-65A1-4EB7-B9AF-F1362A2726CC}"/>
              </a:ext>
            </a:extLst>
          </p:cNvPr>
          <p:cNvSpPr/>
          <p:nvPr/>
        </p:nvSpPr>
        <p:spPr>
          <a:xfrm>
            <a:off x="10777200" y="1233597"/>
            <a:ext cx="1187999" cy="57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Emergency Planning, Health &amp; Safety Manager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1160AD-17D8-4080-B508-5DA44C515111}"/>
              </a:ext>
            </a:extLst>
          </p:cNvPr>
          <p:cNvSpPr/>
          <p:nvPr/>
        </p:nvSpPr>
        <p:spPr>
          <a:xfrm>
            <a:off x="5200794" y="2786730"/>
            <a:ext cx="1188000" cy="57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Housing Strategy Manager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F8F422A-6FDB-478E-B653-859CA564CB3B}"/>
              </a:ext>
            </a:extLst>
          </p:cNvPr>
          <p:cNvSpPr/>
          <p:nvPr/>
        </p:nvSpPr>
        <p:spPr>
          <a:xfrm>
            <a:off x="2561301" y="2102790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Sheltered Housing Manager</a:t>
            </a:r>
          </a:p>
        </p:txBody>
      </p:sp>
      <p:sp>
        <p:nvSpPr>
          <p:cNvPr id="61" name="Freeform 1995">
            <a:extLst>
              <a:ext uri="{FF2B5EF4-FFF2-40B4-BE49-F238E27FC236}">
                <a16:creationId xmlns:a16="http://schemas.microsoft.com/office/drawing/2014/main" id="{5C1AA6D4-51F1-43FC-9B72-40BFEF964C2D}"/>
              </a:ext>
            </a:extLst>
          </p:cNvPr>
          <p:cNvSpPr/>
          <p:nvPr/>
        </p:nvSpPr>
        <p:spPr>
          <a:xfrm>
            <a:off x="8400570" y="339018"/>
            <a:ext cx="254004" cy="254004"/>
          </a:xfrm>
          <a:custGeom>
            <a:avLst/>
            <a:gdLst/>
            <a:ahLst/>
            <a:cxnLst/>
            <a:rect l="0" t="0" r="0" b="0"/>
            <a:pathLst>
              <a:path w="395999" h="395999">
                <a:moveTo>
                  <a:pt x="0" y="395999"/>
                </a:moveTo>
                <a:lnTo>
                  <a:pt x="395999" y="395999"/>
                </a:lnTo>
                <a:lnTo>
                  <a:pt x="395999" y="0"/>
                </a:lnTo>
                <a:lnTo>
                  <a:pt x="0" y="0"/>
                </a:lnTo>
                <a:lnTo>
                  <a:pt x="0" y="39599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6350" cap="flat" cmpd="sng">
            <a:solidFill>
              <a:srgbClr val="FFC649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62" name="Rectangle 2003">
            <a:extLst>
              <a:ext uri="{FF2B5EF4-FFF2-40B4-BE49-F238E27FC236}">
                <a16:creationId xmlns:a16="http://schemas.microsoft.com/office/drawing/2014/main" id="{BBB54F56-77EC-4303-B2B9-AD9DC6F48A9C}"/>
              </a:ext>
            </a:extLst>
          </p:cNvPr>
          <p:cNvSpPr/>
          <p:nvPr/>
        </p:nvSpPr>
        <p:spPr>
          <a:xfrm>
            <a:off x="8755442" y="406773"/>
            <a:ext cx="1079591" cy="11849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70" b="1" spc="-31" dirty="0">
                <a:solidFill>
                  <a:srgbClr val="000000"/>
                </a:solidFill>
                <a:latin typeface="Helvetica-Bold"/>
              </a:rPr>
              <a:t>Corporate Responsibility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4FAE3F7-7FF2-3D04-FE61-6859AB589E09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1924723" y="1923933"/>
            <a:ext cx="0" cy="187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9EBA5EE-9FC1-8917-13CA-006BFCED8FCD}"/>
              </a:ext>
            </a:extLst>
          </p:cNvPr>
          <p:cNvCxnSpPr>
            <a:cxnSpLocks/>
          </p:cNvCxnSpPr>
          <p:nvPr/>
        </p:nvCxnSpPr>
        <p:spPr>
          <a:xfrm>
            <a:off x="7622816" y="2188409"/>
            <a:ext cx="2452882" cy="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EDF620CB-7398-C63B-A771-0BC6CF96B5FF}"/>
              </a:ext>
            </a:extLst>
          </p:cNvPr>
          <p:cNvSpPr/>
          <p:nvPr/>
        </p:nvSpPr>
        <p:spPr>
          <a:xfrm>
            <a:off x="10770328" y="2638379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Compliance Officer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(Fire Lead)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32FD8CD-995E-9BCF-11F4-27950711FCC7}"/>
              </a:ext>
            </a:extLst>
          </p:cNvPr>
          <p:cNvSpPr/>
          <p:nvPr/>
        </p:nvSpPr>
        <p:spPr>
          <a:xfrm>
            <a:off x="10770328" y="1955396"/>
            <a:ext cx="1188000" cy="57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Corporate Health &amp; Safety Compliance Administrator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843B698-6F67-A84A-0CCA-1B3902AD92F4}"/>
              </a:ext>
            </a:extLst>
          </p:cNvPr>
          <p:cNvSpPr/>
          <p:nvPr/>
        </p:nvSpPr>
        <p:spPr>
          <a:xfrm>
            <a:off x="10783451" y="3954081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Asbestos Manager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CB858D4-26BD-6BE4-143B-350C591B4718}"/>
              </a:ext>
            </a:extLst>
          </p:cNvPr>
          <p:cNvSpPr/>
          <p:nvPr/>
        </p:nvSpPr>
        <p:spPr>
          <a:xfrm>
            <a:off x="10770328" y="3305516"/>
            <a:ext cx="1188000" cy="576000"/>
          </a:xfrm>
          <a:prstGeom prst="rect">
            <a:avLst/>
          </a:prstGeom>
          <a:solidFill>
            <a:srgbClr val="FFF2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H&amp;S and General Compliance Officer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3FF230A-E77C-8B46-F554-E5B589D6C498}"/>
              </a:ext>
            </a:extLst>
          </p:cNvPr>
          <p:cNvSpPr/>
          <p:nvPr/>
        </p:nvSpPr>
        <p:spPr>
          <a:xfrm>
            <a:off x="10770328" y="5275499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Compliance Administrator X 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1D5766F-1AD2-221E-AEC9-B61B1E13F9D8}"/>
              </a:ext>
            </a:extLst>
          </p:cNvPr>
          <p:cNvSpPr/>
          <p:nvPr/>
        </p:nvSpPr>
        <p:spPr>
          <a:xfrm>
            <a:off x="9499698" y="2326145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Repairs Manager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907758-BA72-FEBE-1059-D3FFC2595140}"/>
              </a:ext>
            </a:extLst>
          </p:cNvPr>
          <p:cNvSpPr/>
          <p:nvPr/>
        </p:nvSpPr>
        <p:spPr>
          <a:xfrm>
            <a:off x="3795485" y="3253586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Service Improvement Officer X 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7A8BCF-AC77-DAC2-3AD2-DB97B62255F3}"/>
              </a:ext>
            </a:extLst>
          </p:cNvPr>
          <p:cNvSpPr/>
          <p:nvPr/>
        </p:nvSpPr>
        <p:spPr>
          <a:xfrm>
            <a:off x="8203698" y="1234363"/>
            <a:ext cx="1188000" cy="5752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of Service (Housing Technical Services)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B63409-CEAA-41D8-AAFE-CF3A5639F42A}"/>
              </a:ext>
            </a:extLst>
          </p:cNvPr>
          <p:cNvSpPr/>
          <p:nvPr/>
        </p:nvSpPr>
        <p:spPr>
          <a:xfrm>
            <a:off x="8237253" y="2336094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Damp &amp; Mould Surveyor</a:t>
            </a:r>
          </a:p>
          <a:p>
            <a:pPr algn="ctr"/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FA68D5-2B74-70B3-7152-BFDDB7BD5379}"/>
              </a:ext>
            </a:extLst>
          </p:cNvPr>
          <p:cNvCxnSpPr>
            <a:cxnSpLocks/>
          </p:cNvCxnSpPr>
          <p:nvPr/>
        </p:nvCxnSpPr>
        <p:spPr>
          <a:xfrm>
            <a:off x="2518723" y="999561"/>
            <a:ext cx="0" cy="924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BCC40D2-DB28-44A7-D03D-96160F4F2E01}"/>
              </a:ext>
            </a:extLst>
          </p:cNvPr>
          <p:cNvSpPr/>
          <p:nvPr/>
        </p:nvSpPr>
        <p:spPr>
          <a:xfrm>
            <a:off x="10777200" y="4599089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Senior Trades Operative (Compliance)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6C5D922-4793-9721-0D92-989851F8D4FC}"/>
              </a:ext>
            </a:extLst>
          </p:cNvPr>
          <p:cNvCxnSpPr>
            <a:cxnSpLocks/>
          </p:cNvCxnSpPr>
          <p:nvPr/>
        </p:nvCxnSpPr>
        <p:spPr>
          <a:xfrm>
            <a:off x="653733" y="1923933"/>
            <a:ext cx="36705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07EE01F-7F56-1F6B-6C6B-677A76A88731}"/>
              </a:ext>
            </a:extLst>
          </p:cNvPr>
          <p:cNvSpPr/>
          <p:nvPr/>
        </p:nvSpPr>
        <p:spPr>
          <a:xfrm>
            <a:off x="3810965" y="2102790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Homelessness &amp; Rough Sleeper Manager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AC41D4-AD02-B0C6-9D4B-CB83ABBB69FF}"/>
              </a:ext>
            </a:extLst>
          </p:cNvPr>
          <p:cNvSpPr/>
          <p:nvPr/>
        </p:nvSpPr>
        <p:spPr>
          <a:xfrm>
            <a:off x="59733" y="2111525"/>
            <a:ext cx="11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Allocations Team Leader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969A08-992B-CF70-3D3D-0B1C16A23375}"/>
              </a:ext>
            </a:extLst>
          </p:cNvPr>
          <p:cNvCxnSpPr>
            <a:cxnSpLocks/>
          </p:cNvCxnSpPr>
          <p:nvPr/>
        </p:nvCxnSpPr>
        <p:spPr>
          <a:xfrm>
            <a:off x="675058" y="1930483"/>
            <a:ext cx="0" cy="187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29ED609-FD5B-49BA-8320-639D70AD7479}"/>
              </a:ext>
            </a:extLst>
          </p:cNvPr>
          <p:cNvSpPr/>
          <p:nvPr/>
        </p:nvSpPr>
        <p:spPr>
          <a:xfrm>
            <a:off x="1937433" y="1181445"/>
            <a:ext cx="1188000" cy="57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Head of Service (Housing)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E72083D-14EF-305E-CCCE-86EF47D24079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4389485" y="3074730"/>
            <a:ext cx="8113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701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1764</Words>
  <Application>Microsoft Office PowerPoint</Application>
  <PresentationFormat>Widescreen</PresentationFormat>
  <Paragraphs>436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Helvetica-Bold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Fitt</dc:creator>
  <cp:lastModifiedBy>Kacey Upton</cp:lastModifiedBy>
  <cp:revision>1099</cp:revision>
  <cp:lastPrinted>2024-10-03T10:50:21Z</cp:lastPrinted>
  <dcterms:created xsi:type="dcterms:W3CDTF">2018-07-05T15:29:59Z</dcterms:created>
  <dcterms:modified xsi:type="dcterms:W3CDTF">2024-11-27T08:19:24Z</dcterms:modified>
</cp:coreProperties>
</file>